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Lst>
  <p:sldSz cy="5143500" cx="9144000"/>
  <p:notesSz cx="6858000" cy="9144000"/>
  <p:embeddedFontLst>
    <p:embeddedFont>
      <p:font typeface="Raleway"/>
      <p:regular r:id="rId140"/>
      <p:bold r:id="rId141"/>
      <p:italic r:id="rId142"/>
      <p:boldItalic r:id="rId143"/>
    </p:embeddedFont>
    <p:embeddedFont>
      <p:font typeface="Lato"/>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3" Type="http://schemas.openxmlformats.org/officeDocument/2006/relationships/font" Target="fonts/Raleway-boldItalic.fntdata"/><Relationship Id="rId142" Type="http://schemas.openxmlformats.org/officeDocument/2006/relationships/font" Target="fonts/Raleway-italic.fntdata"/><Relationship Id="rId141" Type="http://schemas.openxmlformats.org/officeDocument/2006/relationships/font" Target="fonts/Raleway-bold.fntdata"/><Relationship Id="rId140" Type="http://schemas.openxmlformats.org/officeDocument/2006/relationships/font" Target="fonts/Raleway-regular.fntdata"/><Relationship Id="rId5" Type="http://schemas.openxmlformats.org/officeDocument/2006/relationships/notesMaster" Target="notesMasters/notesMaster1.xml"/><Relationship Id="rId147" Type="http://schemas.openxmlformats.org/officeDocument/2006/relationships/font" Target="fonts/Lato-boldItalic.fntdata"/><Relationship Id="rId6" Type="http://schemas.openxmlformats.org/officeDocument/2006/relationships/slide" Target="slides/slide1.xml"/><Relationship Id="rId146" Type="http://schemas.openxmlformats.org/officeDocument/2006/relationships/font" Target="fonts/Lato-italic.fntdata"/><Relationship Id="rId7" Type="http://schemas.openxmlformats.org/officeDocument/2006/relationships/slide" Target="slides/slide2.xml"/><Relationship Id="rId145" Type="http://schemas.openxmlformats.org/officeDocument/2006/relationships/font" Target="fonts/Lato-bold.fntdata"/><Relationship Id="rId8" Type="http://schemas.openxmlformats.org/officeDocument/2006/relationships/slide" Target="slides/slide3.xml"/><Relationship Id="rId144" Type="http://schemas.openxmlformats.org/officeDocument/2006/relationships/font" Target="fonts/Lato-regular.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d251bb473_0_60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Google Shape;135;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g3cf14acb4b_0_20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Google Shape;714;g3cf14acb4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3d777c3dda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9" name="Google Shape;719;g3d777c3d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3d777c3dda_0_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4" name="Google Shape;724;g3d777c3dd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3d777c3dda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1" name="Google Shape;731;g3d777c3dd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3d777c3dda_0_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7" name="Google Shape;737;g3d777c3dd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3d777c3dda_0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3" name="Google Shape;743;g3d777c3dd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3d777c3dda_0_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0" name="Google Shape;750;g3d777c3dd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3cfe221c9d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6" name="Google Shape;756;g3cfe221c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e55d199f4_1_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3" name="Google Shape;763;g3e55d199f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3e55d199f4_1_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8" name="Google Shape;768;g3e55d199f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d777c3dda_0_2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Google Shape;141;g3d777c3dd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3e55d199f4_1_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5" name="Google Shape;775;g3e55d199f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3e55d199f4_1_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Google Shape;780;g3e55d199f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3e55d199f4_1_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5" name="Google Shape;785;g3e55d199f4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3e55d199f4_1_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2" name="Google Shape;792;g3e55d199f4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3e55d199f4_1_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7" name="Google Shape;797;g3e55d199f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e55d199f4_1_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2" name="Google Shape;802;g3e55d199f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3e55d199f4_1_7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9" name="Google Shape;809;g3e55d199f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3e55d199f4_1_7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9" name="Google Shape;819;g3e55d199f4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e55d199f4_1_8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4" name="Google Shape;824;g3e55d199f4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e55d199f4_1_8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1" name="Google Shape;831;g3e55d199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d777c3dda_0_2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Google Shape;147;g3d777c3dd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3e55d199f4_1_9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6" name="Google Shape;836;g3e55d199f4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g3e55d199f4_1_10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1" name="Google Shape;841;g3e55d199f4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3e55d199f4_1_10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8" name="Google Shape;848;g3e55d199f4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3e55d199f4_1_1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Google Shape;853;g3e55d199f4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3e55d199f4_1_1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Google Shape;858;g3e55d199f4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3e55d199f4_1_1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Google Shape;865;g3e55d199f4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3e55d199f4_1_12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0" name="Google Shape;870;g3e55d199f4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3e55d199f4_1_1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8" name="Google Shape;878;g3e55d199f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3e55d199f4_1_1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3" name="Google Shape;883;g3e55d199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3e55d199f4_1_1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8" name="Google Shape;888;g3e55d199f4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d777c3dda_0_24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Google Shape;152;g3d777c3dd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3e55d199f4_1_1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3" name="Google Shape;893;g3e55d199f4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3e55d199f4_1_1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8" name="Google Shape;898;g3e55d199f4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3e55d199f4_1_2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3" name="Google Shape;903;g3e55d199f4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3e55d199f4_1_15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0" name="Google Shape;910;g3e55d199f4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3e55d199f4_1_29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6" name="Google Shape;916;g3e55d199f4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d777c3dda_0_2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Google Shape;159;g3d777c3dd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cd65da80c_0_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Google Shape;164;g3cd65da8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3cd65da80c_0_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Google Shape;169;g3cd65da80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cd65da80c_0_4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Google Shape;176;g3cd65da80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cd65da80c_0_5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Google Shape;182;g3cd65da80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cd65da80c_0_8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Google Shape;187;g3cd65da80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23630543_3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Google Shape;7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cd65da80c_0_5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Google Shape;192;g3cd65da80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3cd65da80c_0_6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Google Shape;199;g3cd65da80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3cd65da80c_0_9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Google Shape;205;g3cd65da80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cd65da80c_0_9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Google Shape;210;g3cd65da80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cd65da80c_0_7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Google Shape;216;g3cd65da80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cd65da80c_0_8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Google Shape;223;g3cd65da80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ce968d9b0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Google Shape;228;g3ce968d9b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ce968d9b0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Google Shape;233;g3ce968d9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ce968d9b0_0_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Google Shape;240;g3ce968d9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3d777c3dda_0_18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Google Shape;246;g3d777c3dd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3ce968d9b0_0_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Google Shape;87;g3ce968d9b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3d777c3dda_0_1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Google Shape;252;g3d777c3dd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d777c3dda_0_1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Google Shape;257;g3d777c3dd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d777c3dda_0_20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Google Shape;264;g3d777c3dd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ce968d9b0_0_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Google Shape;270;g3ce968d9b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ce968d9b0_0_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Google Shape;276;g3ce968d9b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3ce968d9b0_0_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Google Shape;283;g3ce968d9b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ce968d9b0_0_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Google Shape;288;g3ce968d9b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ce968d9b0_0_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Google Shape;294;g3ce968d9b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3ce968d9b0_0_7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Google Shape;299;g3ce968d9b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3ce968d9b0_0_8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Google Shape;306;g3ce968d9b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3cf14acb4b_0_3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Google Shape;96;g3cf14acb4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d777c3dda_0_1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Google Shape;311;g3d777c3dd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3d777c3dda_0_1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Google Shape;317;g3d777c3dda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3d777c3dda_0_1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Google Shape;324;g3d777c3dd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3ce968d9b0_0_1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0" name="Google Shape;330;g3ce968d9b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3ce968d9b0_0_11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Google Shape;336;g3ce968d9b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3ce968d9b0_0_12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Google Shape;343;g3ce968d9b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3d777c3dda_0_2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Google Shape;349;g3d777c3dda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3d777c3dda_0_2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Google Shape;355;g3d777c3dd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3d777c3dda_0_2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Google Shape;362;g3d777c3dd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3cf14acb4b_0_2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Google Shape;367;g3cf14acb4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e55d199f4_1_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Google Shape;106;g3e55d199f4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3cf14acb4b_0_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Google Shape;373;g3cf14acb4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3cf14acb4b_0_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Google Shape;380;g3cf14acb4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cf14acb4b_0_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Google Shape;385;g3cf14acb4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cf14acb4b_0_4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Google Shape;391;g3cf14acb4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cf14acb4b_0_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Google Shape;398;g3cf14acb4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3cf14acb4b_0_6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Google Shape;405;g3cf14acb4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3cf14acb4b_0_6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Google Shape;411;g3cf14acb4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3cf14acb4b_0_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Google Shape;418;g3cf14acb4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3e55d199f4_1_15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Google Shape;423;g3e55d199f4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3e55d199f4_1_1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Google Shape;432;g3e55d199f4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3e55d199f4_1_1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Google Shape;111;g3e55d199f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3e55d199f4_1_16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Google Shape;439;g3e55d199f4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e55d199f4_1_17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Google Shape;445;g3e55d199f4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e55d199f4_1_18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Google Shape;452;g3e55d199f4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3e55d199f4_1_18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Google Shape;462;g3e55d199f4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3e55d199f4_1_19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Google Shape;470;g3e55d199f4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3e55d199f4_1_20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Google Shape;477;g3e55d199f4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3e55d199f4_1_2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Google Shape;490;g3e55d199f4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3e55d199f4_1_2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Google Shape;497;g3e55d199f4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3e55d199f4_1_2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4" name="Google Shape;504;g3e55d199f4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3e55d199f4_1_2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0" name="Google Shape;510;g3e55d199f4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e55d199f4_1_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Google Shape;118;g3e55d199f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3e55d199f4_1_2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0" name="Google Shape;520;g3e55d199f4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3e55d199f4_1_24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 name="Google Shape;527;g3e55d199f4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3e55d199f4_1_25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 name="Google Shape;535;g3e55d199f4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e55d199f4_1_2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Google Shape;541;g3e55d199f4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3e55d199f4_1_2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Google Shape;548;g3e55d199f4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3e55d199f4_1_26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Google Shape;554;g3e55d199f4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e55d199f4_1_2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Google Shape;567;g3e55d199f4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3e55d199f4_1_28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 name="Google Shape;574;g3e55d199f4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3cf14acb4b_0_7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Google Shape;582;g3cf14acb4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3cf14acb4b_0_7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Google Shape;588;g3cf14acb4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cb9a0b074_1_1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Google Shape;123;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3cf14acb4b_0_8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5" name="Google Shape;595;g3cf14acb4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cf14acb4b_0_8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1" name="Google Shape;601;g3cf14acb4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3cf14acb4b_0_9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Google Shape;607;g3cf14acb4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3cf14acb4b_0_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4" name="Google Shape;614;g3cf14acb4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cf14acb4b_0_10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 name="Google Shape;620;g3cf14acb4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3cf14acb4b_0_1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 name="Google Shape;626;g3cf14acb4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3cf14acb4b_0_1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Google Shape;631;g3cf14acb4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cf14acb4b_0_11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Google Shape;638;g3cf14acb4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3d777c3dda_0_22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3" name="Google Shape;643;g3d777c3dd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3d777c3dda_0_2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8" name="Google Shape;648;g3d777c3dd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cd65da80c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Google Shape;128;g3cd65da80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3d777c3dda_0_2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5" name="Google Shape;655;g3d777c3dd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3d777c3dda_0_25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Google Shape;661;g3d777c3dda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d777c3dda_0_2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6" name="Google Shape;666;g3d777c3dd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3d777c3dda_0_2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2" name="Google Shape;672;g3d777c3dd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3d777c3dda_0_2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9" name="Google Shape;679;g3d777c3dda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3cf14acb4b_0_1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5" name="Google Shape;685;g3cf14acb4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3cf14acb4b_0_16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0" name="Google Shape;690;g3cf14acb4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3cf14acb4b_0_1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Google Shape;697;g3cf14acb4b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3cf14acb4b_0_1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2" name="Google Shape;702;g3cf14acb4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3cf14acb4b_0_1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7" name="Google Shape;707;g3cf14acb4b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3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1.png"/><Relationship Id="rId4" Type="http://schemas.openxmlformats.org/officeDocument/2006/relationships/image" Target="../media/image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 Id="rId3" Type="http://schemas.openxmlformats.org/officeDocument/2006/relationships/image" Target="../media/image4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1.png"/><Relationship Id="rId4" Type="http://schemas.openxmlformats.org/officeDocument/2006/relationships/image" Target="../media/image3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1.png"/><Relationship Id="rId4" Type="http://schemas.openxmlformats.org/officeDocument/2006/relationships/image" Target="../media/image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3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 Id="rId3" Type="http://schemas.openxmlformats.org/officeDocument/2006/relationships/image" Target="../media/image36.png"/><Relationship Id="rId4" Type="http://schemas.openxmlformats.org/officeDocument/2006/relationships/image" Target="../media/image33.jpg"/><Relationship Id="rId5" Type="http://schemas.openxmlformats.org/officeDocument/2006/relationships/image" Target="../media/image3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 Id="rId3" Type="http://schemas.openxmlformats.org/officeDocument/2006/relationships/image" Target="../media/image1.png"/><Relationship Id="rId4" Type="http://schemas.openxmlformats.org/officeDocument/2006/relationships/image" Target="../media/image3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 Id="rId3" Type="http://schemas.openxmlformats.org/officeDocument/2006/relationships/image" Target="../media/image1.png"/><Relationship Id="rId4" Type="http://schemas.openxmlformats.org/officeDocument/2006/relationships/image" Target="../media/image3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3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image" Target="../media/image1.png"/><Relationship Id="rId4" Type="http://schemas.openxmlformats.org/officeDocument/2006/relationships/image" Target="../media/image3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image" Target="../media/image3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4.gif"/><Relationship Id="rId6" Type="http://schemas.openxmlformats.org/officeDocument/2006/relationships/image" Target="../media/image3.gif"/><Relationship Id="rId7"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hyperlink" Target="http://www.youtube.com/watch?v=DReai4ORYaY" TargetMode="External"/><Relationship Id="rId4" Type="http://schemas.openxmlformats.org/officeDocument/2006/relationships/image" Target="../media/image1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8.gif"/><Relationship Id="rId4" Type="http://schemas.openxmlformats.org/officeDocument/2006/relationships/image" Target="../media/image17.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19.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23.png"/><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26.png"/><Relationship Id="rId4"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23.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23.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26.png"/><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26.png"/><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hyperlink" Target="http://www.youtube.com/watch?v=WMFAsidiQfc" TargetMode="External"/><Relationship Id="rId4" Type="http://schemas.openxmlformats.org/officeDocument/2006/relationships/image" Target="../media/image3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 Id="rId3" Type="http://schemas.openxmlformats.org/officeDocument/2006/relationships/hyperlink" Target="http://www.youtube.com/watch?v=PLHVJfju_wQ" TargetMode="External"/><Relationship Id="rId4" Type="http://schemas.openxmlformats.org/officeDocument/2006/relationships/image" Target="../media/image3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Return to R-Land</a:t>
            </a:r>
            <a:endParaRPr/>
          </a:p>
          <a:p>
            <a:pPr indent="0" lvl="0" marL="0" rtl="0">
              <a:spcBef>
                <a:spcPts val="0"/>
              </a:spcBef>
              <a:spcAft>
                <a:spcPts val="0"/>
              </a:spcAft>
              <a:buNone/>
            </a:pPr>
            <a:r>
              <a:rPr lang="en"/>
              <a:t>27th July 2018</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2400"/>
              <a:t>Murty MVR</a:t>
            </a:r>
            <a:endParaRPr sz="2400"/>
          </a:p>
          <a:p>
            <a:pPr indent="0" lvl="0" marL="0">
              <a:spcBef>
                <a:spcPts val="0"/>
              </a:spcBef>
              <a:spcAft>
                <a:spcPts val="0"/>
              </a:spcAft>
              <a:buNone/>
            </a:pPr>
            <a:r>
              <a:rPr i="1" lang="en"/>
              <a:t>071602: 2007-12</a:t>
            </a:r>
            <a:endParaRPr i="1"/>
          </a:p>
          <a:p>
            <a:pPr indent="0" lvl="0" marL="0">
              <a:spcBef>
                <a:spcPts val="0"/>
              </a:spcBef>
              <a:spcAft>
                <a:spcPts val="0"/>
              </a:spcAft>
              <a:buNone/>
            </a:pPr>
            <a:r>
              <a:rPr i="1" lang="en"/>
              <a:t>Azad Bhawan: 2008-12</a:t>
            </a:r>
            <a:endParaRPr i="1"/>
          </a:p>
          <a:p>
            <a:pPr indent="0" lvl="0" marL="0" rtl="0">
              <a:spcBef>
                <a:spcPts val="0"/>
              </a:spcBef>
              <a:spcAft>
                <a:spcPts val="0"/>
              </a:spcAft>
              <a:buNone/>
            </a:pPr>
            <a:r>
              <a:rPr i="1" lang="en"/>
              <a:t>Litta: 2007-</a:t>
            </a:r>
            <a:endParaRPr i="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Six degrees of separation</a:t>
            </a:r>
            <a:endParaRPr>
              <a:solidFill>
                <a:schemeClr val="accent5"/>
              </a:solidFill>
            </a:endParaRPr>
          </a:p>
        </p:txBody>
      </p:sp>
      <p:pic>
        <p:nvPicPr>
          <p:cNvPr id="138" name="Google Shape;138;p22"/>
          <p:cNvPicPr preferRelativeResize="0"/>
          <p:nvPr/>
        </p:nvPicPr>
        <p:blipFill>
          <a:blip r:embed="rId3">
            <a:alphaModFix/>
          </a:blip>
          <a:stretch>
            <a:fillRect/>
          </a:stretch>
        </p:blipFill>
        <p:spPr>
          <a:xfrm>
            <a:off x="1248238" y="1744249"/>
            <a:ext cx="6647525" cy="3399248"/>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11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Breast Milk</a:t>
            </a:r>
            <a:endParaRPr>
              <a:solidFill>
                <a:schemeClr val="accent5"/>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113"/>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23</a:t>
            </a:r>
            <a:endParaRPr sz="2300">
              <a:solidFill>
                <a:srgbClr val="FF9900"/>
              </a:solidFill>
            </a:endParaRPr>
          </a:p>
          <a:p>
            <a:pPr indent="0" lvl="0" marL="0" rtl="0">
              <a:spcBef>
                <a:spcPts val="1600"/>
              </a:spcBef>
              <a:spcAft>
                <a:spcPts val="0"/>
              </a:spcAft>
              <a:buNone/>
            </a:pPr>
            <a:r>
              <a:rPr b="0" lang="en" sz="1800"/>
              <a:t>While British distance runner Mo Farah is celebrated for his stupendous Olympic achievements, till October 2017, he was also the Guinness world-record holder in an unlikely event - the 100m </a:t>
            </a:r>
            <a:r>
              <a:rPr b="0" lang="en" sz="1800">
                <a:solidFill>
                  <a:schemeClr val="accent5"/>
                </a:solidFill>
              </a:rPr>
              <a:t>Y </a:t>
            </a:r>
            <a:r>
              <a:rPr b="0" lang="en" sz="1800"/>
              <a:t>race. It was broken, however, by a 37-year-old British graphic designer, Stephen Wildish, last year - he clocked at 26.2 seconds, shattering Farah’s record by more than 13 seconds.</a:t>
            </a:r>
            <a:endParaRPr b="0" sz="1800"/>
          </a:p>
          <a:p>
            <a:pPr indent="0" lvl="0" marL="0" rtl="0">
              <a:spcBef>
                <a:spcPts val="1000"/>
              </a:spcBef>
              <a:spcAft>
                <a:spcPts val="0"/>
              </a:spcAft>
              <a:buNone/>
            </a:pPr>
            <a:r>
              <a:rPr b="0" lang="en" sz="1800"/>
              <a:t>Speaking to the press afterwards, he said, “You get some funny looks when you’re on the treadmill in a </a:t>
            </a:r>
            <a:r>
              <a:rPr b="0" lang="en" sz="1800">
                <a:solidFill>
                  <a:schemeClr val="accent5"/>
                </a:solidFill>
              </a:rPr>
              <a:t>Y</a:t>
            </a:r>
            <a:r>
              <a:rPr b="0" lang="en" sz="1800"/>
              <a:t>” and advised future aspirants to focus on “anything that’s bouncy… jumping around, trampolining - anything that’s good for your calves”.</a:t>
            </a:r>
            <a:endParaRPr b="0" sz="1800"/>
          </a:p>
          <a:p>
            <a:pPr indent="0" lvl="0" marL="0" rtl="0">
              <a:spcBef>
                <a:spcPts val="1000"/>
              </a:spcBef>
              <a:spcAft>
                <a:spcPts val="1000"/>
              </a:spcAft>
              <a:buNone/>
            </a:pPr>
            <a:r>
              <a:rPr b="0" lang="en" sz="1800">
                <a:solidFill>
                  <a:schemeClr val="accent5"/>
                </a:solidFill>
              </a:rPr>
              <a:t>In which event - one that many of us might also have taken part in - did Wildish shatter Mo Farah’s world record?</a:t>
            </a:r>
            <a:endParaRPr b="0" sz="1800">
              <a:solidFill>
                <a:schemeClr val="accent5"/>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25" name="Shape 725"/>
        <p:cNvGrpSpPr/>
        <p:nvPr/>
      </p:nvGrpSpPr>
      <p:grpSpPr>
        <a:xfrm>
          <a:off x="0" y="0"/>
          <a:ext cx="0" cy="0"/>
          <a:chOff x="0" y="0"/>
          <a:chExt cx="0" cy="0"/>
        </a:xfrm>
      </p:grpSpPr>
      <p:pic>
        <p:nvPicPr>
          <p:cNvPr id="726" name="Google Shape;726;p11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727" name="Google Shape;727;p11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728" name="Google Shape;728;p114"/>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15"/>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Sack Race</a:t>
            </a:r>
            <a:endParaRPr>
              <a:solidFill>
                <a:schemeClr val="accent5"/>
              </a:solidFill>
            </a:endParaRPr>
          </a:p>
        </p:txBody>
      </p:sp>
      <p:pic>
        <p:nvPicPr>
          <p:cNvPr id="734" name="Google Shape;734;p115"/>
          <p:cNvPicPr preferRelativeResize="0"/>
          <p:nvPr/>
        </p:nvPicPr>
        <p:blipFill>
          <a:blip r:embed="rId3">
            <a:alphaModFix/>
          </a:blip>
          <a:stretch>
            <a:fillRect/>
          </a:stretch>
        </p:blipFill>
        <p:spPr>
          <a:xfrm>
            <a:off x="2209750" y="1954000"/>
            <a:ext cx="4778301" cy="3189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116"/>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24</a:t>
            </a:r>
            <a:endParaRPr sz="2300">
              <a:solidFill>
                <a:srgbClr val="FF9900"/>
              </a:solidFill>
            </a:endParaRPr>
          </a:p>
          <a:p>
            <a:pPr indent="0" lvl="0" marL="0" rtl="0">
              <a:spcBef>
                <a:spcPts val="1600"/>
              </a:spcBef>
              <a:spcAft>
                <a:spcPts val="0"/>
              </a:spcAft>
              <a:buNone/>
            </a:pPr>
            <a:r>
              <a:rPr b="0" lang="en" sz="1800"/>
              <a:t>Inside an austere building in a small town in southwestern Germany is the headquarters of a small government branch with a long name (COSJAINSC). The department has an annual budget of 1.2m euros, with which they pursue investigations </a:t>
            </a:r>
            <a:r>
              <a:rPr b="0" lang="en" sz="1800">
                <a:solidFill>
                  <a:schemeClr val="accent5"/>
                </a:solidFill>
              </a:rPr>
              <a:t>not only in Germany and neighbours Poland and Austria, but also in distant Russia and even some South American countries</a:t>
            </a:r>
            <a:r>
              <a:rPr b="0" lang="en" sz="1800"/>
              <a:t>.</a:t>
            </a:r>
            <a:endParaRPr b="0" sz="1800"/>
          </a:p>
          <a:p>
            <a:pPr indent="0" lvl="0" marL="0" rtl="0">
              <a:spcBef>
                <a:spcPts val="1000"/>
              </a:spcBef>
              <a:spcAft>
                <a:spcPts val="0"/>
              </a:spcAft>
              <a:buNone/>
            </a:pPr>
            <a:r>
              <a:rPr b="0" lang="en" sz="1800"/>
              <a:t>Even their youngest suspects are about 90 years old now, only six of their cases have gone to trial in this century, and the public has mixed emotions about the dept. - some view it with reverence for pursuing difficult cases against heavy odds, while others question the point of putting a 90-year-old in jail.</a:t>
            </a:r>
            <a:endParaRPr b="0" sz="1800"/>
          </a:p>
          <a:p>
            <a:pPr indent="0" lvl="0" marL="0" rtl="0">
              <a:spcBef>
                <a:spcPts val="1000"/>
              </a:spcBef>
              <a:spcAft>
                <a:spcPts val="1000"/>
              </a:spcAft>
              <a:buNone/>
            </a:pPr>
            <a:r>
              <a:rPr b="0" lang="en" sz="1800">
                <a:solidFill>
                  <a:schemeClr val="accent5"/>
                </a:solidFill>
              </a:rPr>
              <a:t>What cases does this department investigate?</a:t>
            </a:r>
            <a:endParaRPr b="0" sz="1800">
              <a:solidFill>
                <a:schemeClr val="accent5"/>
              </a:solidFill>
            </a:endParaRPr>
          </a:p>
        </p:txBody>
      </p:sp>
      <p:pic>
        <p:nvPicPr>
          <p:cNvPr id="740" name="Google Shape;740;p116"/>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44" name="Shape 744"/>
        <p:cNvGrpSpPr/>
        <p:nvPr/>
      </p:nvGrpSpPr>
      <p:grpSpPr>
        <a:xfrm>
          <a:off x="0" y="0"/>
          <a:ext cx="0" cy="0"/>
          <a:chOff x="0" y="0"/>
          <a:chExt cx="0" cy="0"/>
        </a:xfrm>
      </p:grpSpPr>
      <p:pic>
        <p:nvPicPr>
          <p:cNvPr id="745" name="Google Shape;745;p11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746" name="Google Shape;746;p11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747" name="Google Shape;747;p117"/>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118"/>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Prosecuting former Nazis</a:t>
            </a:r>
            <a:endParaRPr>
              <a:solidFill>
                <a:schemeClr val="accent5"/>
              </a:solidFill>
            </a:endParaRPr>
          </a:p>
        </p:txBody>
      </p:sp>
      <p:pic>
        <p:nvPicPr>
          <p:cNvPr id="753" name="Google Shape;753;p118"/>
          <p:cNvPicPr preferRelativeResize="0"/>
          <p:nvPr/>
        </p:nvPicPr>
        <p:blipFill>
          <a:blip r:embed="rId3">
            <a:alphaModFix/>
          </a:blip>
          <a:stretch>
            <a:fillRect/>
          </a:stretch>
        </p:blipFill>
        <p:spPr>
          <a:xfrm>
            <a:off x="596800" y="1681575"/>
            <a:ext cx="8004201" cy="346192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57" name="Shape 757"/>
        <p:cNvGrpSpPr/>
        <p:nvPr/>
      </p:nvGrpSpPr>
      <p:grpSpPr>
        <a:xfrm>
          <a:off x="0" y="0"/>
          <a:ext cx="0" cy="0"/>
          <a:chOff x="0" y="0"/>
          <a:chExt cx="0" cy="0"/>
        </a:xfrm>
      </p:grpSpPr>
      <p:pic>
        <p:nvPicPr>
          <p:cNvPr id="758" name="Google Shape;758;p11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759" name="Google Shape;759;p11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760" name="Google Shape;760;p119"/>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Scores, please!</a:t>
            </a:r>
            <a:endParaRPr b="1" sz="3000">
              <a:solidFill>
                <a:schemeClr val="lt2"/>
              </a:solidFill>
              <a:latin typeface="Raleway"/>
              <a:ea typeface="Raleway"/>
              <a:cs typeface="Raleway"/>
              <a:sym typeface="Raleway"/>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120"/>
          <p:cNvSpPr txBox="1"/>
          <p:nvPr>
            <p:ph type="title"/>
          </p:nvPr>
        </p:nvSpPr>
        <p:spPr>
          <a:xfrm>
            <a:off x="283099" y="7883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25</a:t>
            </a:r>
            <a:endParaRPr sz="2300">
              <a:solidFill>
                <a:srgbClr val="FF9900"/>
              </a:solidFill>
            </a:endParaRPr>
          </a:p>
          <a:p>
            <a:pPr indent="0" lvl="0" marL="0" rtl="0">
              <a:spcBef>
                <a:spcPts val="1600"/>
              </a:spcBef>
              <a:spcAft>
                <a:spcPts val="0"/>
              </a:spcAft>
              <a:buNone/>
            </a:pPr>
            <a:r>
              <a:rPr b="0" lang="en" sz="1800"/>
              <a:t>In the Australian state of Queensland, </a:t>
            </a:r>
            <a:r>
              <a:rPr b="0" lang="en" sz="1800">
                <a:solidFill>
                  <a:schemeClr val="accent5"/>
                </a:solidFill>
              </a:rPr>
              <a:t>pet rabbits are illegal</a:t>
            </a:r>
            <a:r>
              <a:rPr b="0" lang="en" sz="1800"/>
              <a:t>. Classified as a “restricted invasive animal”, the Department of Agriculture and Fisheries notes that “Rabbits are Australia’s most destructive agricultural and environmental introduced animal pest, costing up to $1 billion annually.”</a:t>
            </a:r>
            <a:endParaRPr b="0" sz="1800"/>
          </a:p>
          <a:p>
            <a:pPr indent="0" lvl="0" marL="0" rtl="0">
              <a:spcBef>
                <a:spcPts val="1000"/>
              </a:spcBef>
              <a:spcAft>
                <a:spcPts val="0"/>
              </a:spcAft>
              <a:buNone/>
            </a:pPr>
            <a:r>
              <a:rPr b="0" lang="en" sz="1800"/>
              <a:t>This is due to the damage they cause to crops (by munching on them) and land (by digging burrows). Also, because they breed like - well - rabbits, their population is hard to control, too. Thus, the rule.</a:t>
            </a:r>
            <a:endParaRPr b="0" sz="1800"/>
          </a:p>
          <a:p>
            <a:pPr indent="0" lvl="0" marL="0" rtl="0">
              <a:spcBef>
                <a:spcPts val="1000"/>
              </a:spcBef>
              <a:spcAft>
                <a:spcPts val="0"/>
              </a:spcAft>
              <a:buNone/>
            </a:pPr>
            <a:r>
              <a:rPr b="0" lang="en" sz="1800"/>
              <a:t>There are only two exceptions when a permit can be provided to keep domestic rabbits. One is “scientific and research purposes”, while the other is “certain forms of public entertainment, such as </a:t>
            </a:r>
            <a:r>
              <a:rPr b="0" lang="en" sz="1800">
                <a:solidFill>
                  <a:schemeClr val="accent5"/>
                </a:solidFill>
              </a:rPr>
              <a:t>X</a:t>
            </a:r>
            <a:r>
              <a:rPr b="0" lang="en" sz="1800"/>
              <a:t> and circuses”?</a:t>
            </a:r>
            <a:br>
              <a:rPr b="0" lang="en" sz="1800"/>
            </a:br>
            <a:r>
              <a:rPr b="0" lang="en" sz="1800">
                <a:solidFill>
                  <a:schemeClr val="accent5"/>
                </a:solidFill>
              </a:rPr>
              <a:t>What form of entertainment</a:t>
            </a:r>
            <a:r>
              <a:rPr b="0" lang="en" sz="1800"/>
              <a:t> allows one to own a pet rabbit in Queensland?</a:t>
            </a:r>
            <a:endParaRPr b="0" sz="1800"/>
          </a:p>
          <a:p>
            <a:pPr indent="0" lvl="0" marL="0" rtl="0">
              <a:spcBef>
                <a:spcPts val="1000"/>
              </a:spcBef>
              <a:spcAft>
                <a:spcPts val="1000"/>
              </a:spcAft>
              <a:buNone/>
            </a:pPr>
            <a:r>
              <a:t/>
            </a:r>
            <a:endParaRPr b="0" sz="24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69" name="Shape 769"/>
        <p:cNvGrpSpPr/>
        <p:nvPr/>
      </p:nvGrpSpPr>
      <p:grpSpPr>
        <a:xfrm>
          <a:off x="0" y="0"/>
          <a:ext cx="0" cy="0"/>
          <a:chOff x="0" y="0"/>
          <a:chExt cx="0" cy="0"/>
        </a:xfrm>
      </p:grpSpPr>
      <p:pic>
        <p:nvPicPr>
          <p:cNvPr id="770" name="Google Shape;770;p12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771" name="Google Shape;771;p12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772" name="Google Shape;772;p121"/>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a:t>
            </a:r>
            <a:endParaRPr sz="2300">
              <a:solidFill>
                <a:srgbClr val="FF9900"/>
              </a:solidFill>
            </a:endParaRPr>
          </a:p>
          <a:p>
            <a:pPr indent="0" lvl="0" marL="0" rtl="0">
              <a:spcBef>
                <a:spcPts val="1600"/>
              </a:spcBef>
              <a:spcAft>
                <a:spcPts val="0"/>
              </a:spcAft>
              <a:buNone/>
            </a:pPr>
            <a:r>
              <a:rPr b="0" lang="en" sz="2100"/>
              <a:t>Here are a couple of extracts from “</a:t>
            </a:r>
            <a:r>
              <a:rPr b="0" lang="en" sz="2100">
                <a:solidFill>
                  <a:schemeClr val="accent5"/>
                </a:solidFill>
              </a:rPr>
              <a:t>X</a:t>
            </a:r>
            <a:r>
              <a:rPr b="0" lang="en" sz="2100"/>
              <a:t> - The Confusing Country”, an essay by one of my favourite authors, Douglas Adams. Simply </a:t>
            </a:r>
            <a:r>
              <a:rPr b="0" lang="en" sz="2100">
                <a:solidFill>
                  <a:schemeClr val="accent5"/>
                </a:solidFill>
              </a:rPr>
              <a:t>identify which country he’s talking about</a:t>
            </a:r>
            <a:r>
              <a:rPr b="0" lang="en" sz="2100"/>
              <a:t>.</a:t>
            </a:r>
            <a:endParaRPr b="0" sz="2100"/>
          </a:p>
          <a:p>
            <a:pPr indent="0" lvl="0" marL="0" rtl="0">
              <a:spcBef>
                <a:spcPts val="1000"/>
              </a:spcBef>
              <a:spcAft>
                <a:spcPts val="1000"/>
              </a:spcAft>
              <a:buNone/>
            </a:pPr>
            <a:r>
              <a:rPr b="0" i="1" lang="en" sz="2100"/>
              <a:t>The second confusing thing about </a:t>
            </a:r>
            <a:r>
              <a:rPr b="0" i="1" lang="en" sz="2100">
                <a:solidFill>
                  <a:schemeClr val="accent5"/>
                </a:solidFill>
              </a:rPr>
              <a:t>X </a:t>
            </a:r>
            <a:r>
              <a:rPr b="0" i="1" lang="en" sz="2100"/>
              <a:t>are the animals. They can be divided into three categories. Poisonous, Odd, and Sheep. It is true that of the 10 most poisonous arachnids on the planet, X has 9 of them. Actually, it would be more accurate to say that of the 9 most poisonous arachnids, </a:t>
            </a:r>
            <a:r>
              <a:rPr b="0" i="1" lang="en" sz="2100">
                <a:solidFill>
                  <a:schemeClr val="accent5"/>
                </a:solidFill>
              </a:rPr>
              <a:t>X </a:t>
            </a:r>
            <a:r>
              <a:rPr b="0" i="1" lang="en" sz="2100"/>
              <a:t>has all of them. Though, there are curiously few snakes, possibly because the spiders have killed them all.</a:t>
            </a:r>
            <a:endParaRPr b="0" i="1" sz="2100"/>
          </a:p>
        </p:txBody>
      </p:sp>
      <p:pic>
        <p:nvPicPr>
          <p:cNvPr id="144" name="Google Shape;144;p23"/>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12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Magic Shows</a:t>
            </a:r>
            <a:endParaRPr>
              <a:solidFill>
                <a:schemeClr val="accent5"/>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23"/>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26</a:t>
            </a:r>
            <a:endParaRPr sz="2300">
              <a:solidFill>
                <a:srgbClr val="FF9900"/>
              </a:solidFill>
            </a:endParaRPr>
          </a:p>
          <a:p>
            <a:pPr indent="0" lvl="0" marL="0" rtl="0">
              <a:spcBef>
                <a:spcPts val="1600"/>
              </a:spcBef>
              <a:spcAft>
                <a:spcPts val="0"/>
              </a:spcAft>
              <a:buNone/>
            </a:pPr>
            <a:r>
              <a:rPr b="0" lang="en" sz="2100"/>
              <a:t>I’m reading a book called “Billionaire Raj” by former FT journalist James Crabtree, that talks about the lavish billionaire class in an extremely unequal India.</a:t>
            </a:r>
            <a:endParaRPr b="0" sz="2100"/>
          </a:p>
          <a:p>
            <a:pPr indent="0" lvl="0" marL="0" rtl="0">
              <a:spcBef>
                <a:spcPts val="1000"/>
              </a:spcBef>
              <a:spcAft>
                <a:spcPts val="0"/>
              </a:spcAft>
              <a:buNone/>
            </a:pPr>
            <a:r>
              <a:rPr b="0" lang="en" sz="2100"/>
              <a:t>A large part of the book compares this era in India to America’s Gilded Age, and the Ambanis and Mallyas of today to the Robber Barons like Vanderbilt and Rockefeller.</a:t>
            </a:r>
            <a:endParaRPr b="0" sz="2100"/>
          </a:p>
          <a:p>
            <a:pPr indent="0" lvl="0" marL="0" rtl="0">
              <a:spcBef>
                <a:spcPts val="1000"/>
              </a:spcBef>
              <a:spcAft>
                <a:spcPts val="1000"/>
              </a:spcAft>
              <a:buNone/>
            </a:pPr>
            <a:r>
              <a:rPr b="0" lang="en" sz="2100"/>
              <a:t>But one term across the book cleverly references a </a:t>
            </a:r>
            <a:r>
              <a:rPr b="0" lang="en" sz="2100">
                <a:solidFill>
                  <a:schemeClr val="accent5"/>
                </a:solidFill>
              </a:rPr>
              <a:t>commonly used term for today’s Russia, where a few billionaires</a:t>
            </a:r>
            <a:r>
              <a:rPr b="0" lang="en" sz="2100"/>
              <a:t> have made huge fortunes by being close to Putin, and </a:t>
            </a:r>
            <a:r>
              <a:rPr b="0" lang="en" sz="2100">
                <a:solidFill>
                  <a:schemeClr val="accent5"/>
                </a:solidFill>
              </a:rPr>
              <a:t>adding an Indian movie touch</a:t>
            </a:r>
            <a:r>
              <a:rPr b="0" lang="en" sz="2100"/>
              <a:t> to that word. </a:t>
            </a:r>
            <a:r>
              <a:rPr b="0" lang="en" sz="2100">
                <a:solidFill>
                  <a:schemeClr val="accent5"/>
                </a:solidFill>
              </a:rPr>
              <a:t>What’s the pun referring to these few Indians?</a:t>
            </a:r>
            <a:endParaRPr b="0" sz="2100">
              <a:solidFill>
                <a:schemeClr val="accent5"/>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86" name="Shape 786"/>
        <p:cNvGrpSpPr/>
        <p:nvPr/>
      </p:nvGrpSpPr>
      <p:grpSpPr>
        <a:xfrm>
          <a:off x="0" y="0"/>
          <a:ext cx="0" cy="0"/>
          <a:chOff x="0" y="0"/>
          <a:chExt cx="0" cy="0"/>
        </a:xfrm>
      </p:grpSpPr>
      <p:pic>
        <p:nvPicPr>
          <p:cNvPr id="787" name="Google Shape;787;p12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788" name="Google Shape;788;p12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789" name="Google Shape;789;p124"/>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25"/>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Bollygarchs</a:t>
            </a:r>
            <a:endParaRPr>
              <a:solidFill>
                <a:schemeClr val="accent5"/>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126"/>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27</a:t>
            </a:r>
            <a:endParaRPr sz="2300">
              <a:solidFill>
                <a:srgbClr val="FF9900"/>
              </a:solidFill>
            </a:endParaRPr>
          </a:p>
          <a:p>
            <a:pPr indent="0" lvl="0" marL="0" rtl="0">
              <a:spcBef>
                <a:spcPts val="1600"/>
              </a:spcBef>
              <a:spcAft>
                <a:spcPts val="0"/>
              </a:spcAft>
              <a:buNone/>
            </a:pPr>
            <a:r>
              <a:rPr b="0" lang="en" sz="2400">
                <a:solidFill>
                  <a:schemeClr val="accent5"/>
                </a:solidFill>
              </a:rPr>
              <a:t>The Grey Album is a 2004 mashup album</a:t>
            </a:r>
            <a:r>
              <a:rPr b="0" lang="en" sz="2400"/>
              <a:t> by Danger Mouse, one of the musicians in the duo, Gnarls Barkley.</a:t>
            </a:r>
            <a:endParaRPr b="0" sz="2400"/>
          </a:p>
          <a:p>
            <a:pPr indent="0" lvl="0" marL="0" rtl="0">
              <a:spcBef>
                <a:spcPts val="1000"/>
              </a:spcBef>
              <a:spcAft>
                <a:spcPts val="0"/>
              </a:spcAft>
              <a:buNone/>
            </a:pPr>
            <a:r>
              <a:rPr b="0" lang="en" sz="2400"/>
              <a:t>Its name comes from the fact that it combines elements of songs from the album </a:t>
            </a:r>
            <a:r>
              <a:rPr b="0" lang="en" sz="2400">
                <a:solidFill>
                  <a:schemeClr val="accent5"/>
                </a:solidFill>
              </a:rPr>
              <a:t>A</a:t>
            </a:r>
            <a:r>
              <a:rPr b="0" lang="en" sz="2400"/>
              <a:t> by the artist </a:t>
            </a:r>
            <a:r>
              <a:rPr b="0" lang="en" sz="2400">
                <a:solidFill>
                  <a:schemeClr val="accent5"/>
                </a:solidFill>
              </a:rPr>
              <a:t>X</a:t>
            </a:r>
            <a:r>
              <a:rPr b="0" lang="en" sz="2400"/>
              <a:t>, with samples from the album </a:t>
            </a:r>
            <a:r>
              <a:rPr b="0" lang="en" sz="2400">
                <a:solidFill>
                  <a:schemeClr val="accent5"/>
                </a:solidFill>
              </a:rPr>
              <a:t>B </a:t>
            </a:r>
            <a:r>
              <a:rPr b="0" lang="en" sz="2400"/>
              <a:t>by the band </a:t>
            </a:r>
            <a:r>
              <a:rPr b="0" lang="en" sz="2400">
                <a:solidFill>
                  <a:schemeClr val="accent5"/>
                </a:solidFill>
              </a:rPr>
              <a:t>Y</a:t>
            </a:r>
            <a:r>
              <a:rPr b="0" lang="en" sz="2400"/>
              <a:t>. It got into a controversy when record company EMI threatened to sue Danger Mouse, despite approvals from X and the surviving members of Y.</a:t>
            </a:r>
            <a:endParaRPr b="0" sz="2400"/>
          </a:p>
          <a:p>
            <a:pPr indent="0" lvl="0" marL="0" rtl="0">
              <a:spcBef>
                <a:spcPts val="1000"/>
              </a:spcBef>
              <a:spcAft>
                <a:spcPts val="1000"/>
              </a:spcAft>
              <a:buNone/>
            </a:pPr>
            <a:r>
              <a:rPr b="0" lang="en" sz="2400">
                <a:solidFill>
                  <a:schemeClr val="accent5"/>
                </a:solidFill>
              </a:rPr>
              <a:t>Who are X and Y, and what are the albums A and B?</a:t>
            </a:r>
            <a:endParaRPr b="0" sz="2400">
              <a:solidFill>
                <a:schemeClr val="accent5"/>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03" name="Shape 803"/>
        <p:cNvGrpSpPr/>
        <p:nvPr/>
      </p:nvGrpSpPr>
      <p:grpSpPr>
        <a:xfrm>
          <a:off x="0" y="0"/>
          <a:ext cx="0" cy="0"/>
          <a:chOff x="0" y="0"/>
          <a:chExt cx="0" cy="0"/>
        </a:xfrm>
      </p:grpSpPr>
      <p:pic>
        <p:nvPicPr>
          <p:cNvPr id="804" name="Google Shape;804;p12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05" name="Google Shape;805;p12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06" name="Google Shape;806;p127"/>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128"/>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600">
                <a:solidFill>
                  <a:schemeClr val="accent5"/>
                </a:solidFill>
              </a:rPr>
              <a:t>X - Jay Z, A - The Black Album</a:t>
            </a:r>
            <a:endParaRPr sz="3600">
              <a:solidFill>
                <a:schemeClr val="accent5"/>
              </a:solidFill>
            </a:endParaRPr>
          </a:p>
          <a:p>
            <a:pPr indent="0" lvl="0" marL="0" rtl="0">
              <a:spcBef>
                <a:spcPts val="0"/>
              </a:spcBef>
              <a:spcAft>
                <a:spcPts val="0"/>
              </a:spcAft>
              <a:buNone/>
            </a:pPr>
            <a:r>
              <a:rPr lang="en" sz="3600">
                <a:solidFill>
                  <a:schemeClr val="accent5"/>
                </a:solidFill>
              </a:rPr>
              <a:t>Y - The Beatles, B - The White Album</a:t>
            </a:r>
            <a:endParaRPr sz="3600">
              <a:solidFill>
                <a:schemeClr val="accent5"/>
              </a:solidFill>
            </a:endParaRPr>
          </a:p>
        </p:txBody>
      </p:sp>
      <p:pic>
        <p:nvPicPr>
          <p:cNvPr id="812" name="Google Shape;812;p128"/>
          <p:cNvPicPr preferRelativeResize="0"/>
          <p:nvPr/>
        </p:nvPicPr>
        <p:blipFill>
          <a:blip r:embed="rId3">
            <a:alphaModFix/>
          </a:blip>
          <a:stretch>
            <a:fillRect/>
          </a:stretch>
        </p:blipFill>
        <p:spPr>
          <a:xfrm>
            <a:off x="283100" y="2452150"/>
            <a:ext cx="2095500" cy="2095500"/>
          </a:xfrm>
          <a:prstGeom prst="rect">
            <a:avLst/>
          </a:prstGeom>
          <a:noFill/>
          <a:ln>
            <a:noFill/>
          </a:ln>
        </p:spPr>
      </p:pic>
      <p:sp>
        <p:nvSpPr>
          <p:cNvPr id="813" name="Google Shape;813;p128"/>
          <p:cNvSpPr txBox="1"/>
          <p:nvPr/>
        </p:nvSpPr>
        <p:spPr>
          <a:xfrm>
            <a:off x="2457325" y="3095200"/>
            <a:ext cx="614400" cy="80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4800">
                <a:solidFill>
                  <a:schemeClr val="accent5"/>
                </a:solidFill>
                <a:latin typeface="Raleway"/>
                <a:ea typeface="Raleway"/>
                <a:cs typeface="Raleway"/>
                <a:sym typeface="Raleway"/>
              </a:rPr>
              <a:t>=</a:t>
            </a:r>
            <a:endParaRPr sz="4800">
              <a:solidFill>
                <a:schemeClr val="accent5"/>
              </a:solidFill>
              <a:latin typeface="Raleway"/>
              <a:ea typeface="Raleway"/>
              <a:cs typeface="Raleway"/>
              <a:sym typeface="Raleway"/>
            </a:endParaRPr>
          </a:p>
        </p:txBody>
      </p:sp>
      <p:sp>
        <p:nvSpPr>
          <p:cNvPr id="814" name="Google Shape;814;p128"/>
          <p:cNvSpPr txBox="1"/>
          <p:nvPr/>
        </p:nvSpPr>
        <p:spPr>
          <a:xfrm>
            <a:off x="5281525" y="3095200"/>
            <a:ext cx="614400" cy="80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4800">
                <a:solidFill>
                  <a:schemeClr val="accent5"/>
                </a:solidFill>
                <a:latin typeface="Raleway"/>
                <a:ea typeface="Raleway"/>
                <a:cs typeface="Raleway"/>
                <a:sym typeface="Raleway"/>
              </a:rPr>
              <a:t>+</a:t>
            </a:r>
            <a:endParaRPr sz="4800">
              <a:solidFill>
                <a:schemeClr val="accent5"/>
              </a:solidFill>
              <a:latin typeface="Raleway"/>
              <a:ea typeface="Raleway"/>
              <a:cs typeface="Raleway"/>
              <a:sym typeface="Raleway"/>
            </a:endParaRPr>
          </a:p>
        </p:txBody>
      </p:sp>
      <p:pic>
        <p:nvPicPr>
          <p:cNvPr id="815" name="Google Shape;815;p128"/>
          <p:cNvPicPr preferRelativeResize="0"/>
          <p:nvPr/>
        </p:nvPicPr>
        <p:blipFill>
          <a:blip r:embed="rId4">
            <a:alphaModFix/>
          </a:blip>
          <a:stretch>
            <a:fillRect/>
          </a:stretch>
        </p:blipFill>
        <p:spPr>
          <a:xfrm>
            <a:off x="2995525" y="2452150"/>
            <a:ext cx="2095500" cy="2095500"/>
          </a:xfrm>
          <a:prstGeom prst="rect">
            <a:avLst/>
          </a:prstGeom>
          <a:noFill/>
          <a:ln>
            <a:noFill/>
          </a:ln>
        </p:spPr>
      </p:pic>
      <p:pic>
        <p:nvPicPr>
          <p:cNvPr id="816" name="Google Shape;816;p128"/>
          <p:cNvPicPr preferRelativeResize="0"/>
          <p:nvPr/>
        </p:nvPicPr>
        <p:blipFill>
          <a:blip r:embed="rId5">
            <a:alphaModFix/>
          </a:blip>
          <a:stretch>
            <a:fillRect/>
          </a:stretch>
        </p:blipFill>
        <p:spPr>
          <a:xfrm>
            <a:off x="6197850" y="2433100"/>
            <a:ext cx="2095500" cy="21336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29"/>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28</a:t>
            </a:r>
            <a:endParaRPr sz="2300">
              <a:solidFill>
                <a:srgbClr val="FF9900"/>
              </a:solidFill>
            </a:endParaRPr>
          </a:p>
          <a:p>
            <a:pPr indent="0" lvl="0" marL="0" rtl="0">
              <a:spcBef>
                <a:spcPts val="1600"/>
              </a:spcBef>
              <a:spcAft>
                <a:spcPts val="0"/>
              </a:spcAft>
              <a:buNone/>
            </a:pPr>
            <a:r>
              <a:rPr b="0" lang="en" sz="2400"/>
              <a:t>This word’s origin comes from the Latin roots </a:t>
            </a:r>
            <a:r>
              <a:rPr b="0" i="1" lang="en" sz="2400">
                <a:solidFill>
                  <a:schemeClr val="accent5"/>
                </a:solidFill>
              </a:rPr>
              <a:t>com</a:t>
            </a:r>
            <a:r>
              <a:rPr b="0" lang="en" sz="2400">
                <a:solidFill>
                  <a:schemeClr val="accent5"/>
                </a:solidFill>
              </a:rPr>
              <a:t> </a:t>
            </a:r>
            <a:r>
              <a:rPr b="0" lang="en" sz="2400"/>
              <a:t>(meaning </a:t>
            </a:r>
            <a:r>
              <a:rPr b="0" i="1" lang="en" sz="2400"/>
              <a:t>with</a:t>
            </a:r>
            <a:r>
              <a:rPr b="0" lang="en" sz="2400"/>
              <a:t>) and _____ (meaning </a:t>
            </a:r>
            <a:r>
              <a:rPr b="0" i="1" lang="en" sz="2400"/>
              <a:t>bread</a:t>
            </a:r>
            <a:r>
              <a:rPr b="0" lang="en" sz="2400"/>
              <a:t>). So, the word literally means “someone to break bread with”.</a:t>
            </a:r>
            <a:endParaRPr b="0" sz="2400"/>
          </a:p>
          <a:p>
            <a:pPr indent="0" lvl="0" marL="0" rtl="0">
              <a:spcBef>
                <a:spcPts val="1000"/>
              </a:spcBef>
              <a:spcAft>
                <a:spcPts val="0"/>
              </a:spcAft>
              <a:buNone/>
            </a:pPr>
            <a:r>
              <a:rPr b="0" lang="en" sz="2400"/>
              <a:t>The Latin root for bread gives the French word </a:t>
            </a:r>
            <a:r>
              <a:rPr b="0" i="1" lang="en" sz="2400">
                <a:solidFill>
                  <a:schemeClr val="accent5"/>
                </a:solidFill>
              </a:rPr>
              <a:t>pain</a:t>
            </a:r>
            <a:r>
              <a:rPr b="0" lang="en" sz="2400">
                <a:solidFill>
                  <a:schemeClr val="accent5"/>
                </a:solidFill>
              </a:rPr>
              <a:t> </a:t>
            </a:r>
            <a:r>
              <a:rPr b="0" lang="en" sz="2400"/>
              <a:t>(you might have seen it in the chain, </a:t>
            </a:r>
            <a:r>
              <a:rPr b="0" i="1" lang="en" sz="2400"/>
              <a:t>Le Pain Quotidien</a:t>
            </a:r>
            <a:r>
              <a:rPr b="0" lang="en" sz="2400"/>
              <a:t>) and also finds it way into India through Portuguese, where the Goan bread is called </a:t>
            </a:r>
            <a:r>
              <a:rPr b="0" i="1" lang="en" sz="2400">
                <a:solidFill>
                  <a:schemeClr val="accent5"/>
                </a:solidFill>
              </a:rPr>
              <a:t>Pao</a:t>
            </a:r>
            <a:r>
              <a:rPr b="0" lang="en" sz="2400"/>
              <a:t>.</a:t>
            </a:r>
            <a:endParaRPr b="0" sz="2400"/>
          </a:p>
          <a:p>
            <a:pPr indent="0" lvl="0" marL="0" rtl="0">
              <a:spcBef>
                <a:spcPts val="1000"/>
              </a:spcBef>
              <a:spcAft>
                <a:spcPts val="1000"/>
              </a:spcAft>
              <a:buNone/>
            </a:pPr>
            <a:r>
              <a:rPr b="0" lang="en" sz="2400">
                <a:solidFill>
                  <a:schemeClr val="accent5"/>
                </a:solidFill>
              </a:rPr>
              <a:t>What’s the good word</a:t>
            </a:r>
            <a:r>
              <a:rPr b="0" lang="en" sz="2400"/>
              <a:t>, that literally means “someone to break bread with”?</a:t>
            </a:r>
            <a:endParaRPr b="0" sz="24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25" name="Shape 825"/>
        <p:cNvGrpSpPr/>
        <p:nvPr/>
      </p:nvGrpSpPr>
      <p:grpSpPr>
        <a:xfrm>
          <a:off x="0" y="0"/>
          <a:ext cx="0" cy="0"/>
          <a:chOff x="0" y="0"/>
          <a:chExt cx="0" cy="0"/>
        </a:xfrm>
      </p:grpSpPr>
      <p:pic>
        <p:nvPicPr>
          <p:cNvPr id="826" name="Google Shape;826;p130"/>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27" name="Google Shape;827;p13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28" name="Google Shape;828;p130"/>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31"/>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Companion</a:t>
            </a:r>
            <a:endParaRPr>
              <a:solidFill>
                <a:schemeClr val="accent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 (continued)</a:t>
            </a:r>
            <a:endParaRPr sz="2300">
              <a:solidFill>
                <a:srgbClr val="FF9900"/>
              </a:solidFill>
            </a:endParaRPr>
          </a:p>
          <a:p>
            <a:pPr indent="0" lvl="0" marL="0" rtl="0">
              <a:spcBef>
                <a:spcPts val="1600"/>
              </a:spcBef>
              <a:spcAft>
                <a:spcPts val="1000"/>
              </a:spcAft>
              <a:buNone/>
            </a:pPr>
            <a:r>
              <a:rPr b="0" i="1" lang="en" sz="2100"/>
              <a:t>At this point, we would like to mention the Platypus, estranged relative of the mammal, which has a duck-bill, otter's tail, webbed feet, lays eggs, detects it's aquatic prey in the same way as the electric eel, and has venemous barbs attached to its hind legs, thus combining all 'typical' </a:t>
            </a:r>
            <a:r>
              <a:rPr b="0" i="1" lang="en" sz="2100">
                <a:solidFill>
                  <a:schemeClr val="accent5"/>
                </a:solidFill>
              </a:rPr>
              <a:t>X-ian </a:t>
            </a:r>
            <a:r>
              <a:rPr b="0" i="1" lang="en" sz="2100"/>
              <a:t>attributes into a single improbable creature.</a:t>
            </a:r>
            <a:endParaRPr b="0" i="1" sz="21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132"/>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29</a:t>
            </a:r>
            <a:endParaRPr sz="2300">
              <a:solidFill>
                <a:srgbClr val="FF9900"/>
              </a:solidFill>
            </a:endParaRPr>
          </a:p>
          <a:p>
            <a:pPr indent="0" lvl="0" marL="0" rtl="0">
              <a:spcBef>
                <a:spcPts val="1600"/>
              </a:spcBef>
              <a:spcAft>
                <a:spcPts val="0"/>
              </a:spcAft>
              <a:buNone/>
            </a:pPr>
            <a:r>
              <a:rPr b="0" lang="en" sz="1800">
                <a:solidFill>
                  <a:schemeClr val="accent5"/>
                </a:solidFill>
              </a:rPr>
              <a:t>X</a:t>
            </a:r>
            <a:r>
              <a:rPr b="0" lang="en" sz="1800"/>
              <a:t> originally was used to refer to grease and fat from meat cooked on a ship. Since ships used to go on long voyages, where food was cooked often, at the end of a voyage, a ship would acquire lots of this grease and fat.</a:t>
            </a:r>
            <a:endParaRPr b="0" sz="1800"/>
          </a:p>
          <a:p>
            <a:pPr indent="0" lvl="0" marL="0" rtl="0">
              <a:spcBef>
                <a:spcPts val="1000"/>
              </a:spcBef>
              <a:spcAft>
                <a:spcPts val="0"/>
              </a:spcAft>
              <a:buNone/>
            </a:pPr>
            <a:r>
              <a:rPr b="0" lang="en" sz="1800"/>
              <a:t>This was used in making candles, so the captain of these ships would make a large chunk of money at the end of the voyage by selling this refuse grease and fat. This was then used for items like books and musical instruments for the crew.</a:t>
            </a:r>
            <a:endParaRPr b="0" sz="1800"/>
          </a:p>
          <a:p>
            <a:pPr indent="0" lvl="0" marL="0" rtl="0">
              <a:spcBef>
                <a:spcPts val="1000"/>
              </a:spcBef>
              <a:spcAft>
                <a:spcPts val="0"/>
              </a:spcAft>
              <a:buNone/>
            </a:pPr>
            <a:r>
              <a:rPr b="0" lang="en" sz="1800"/>
              <a:t>Over time, X acquired negative connotations, though, with the phrase </a:t>
            </a:r>
            <a:r>
              <a:rPr b="0" lang="en" sz="1800">
                <a:solidFill>
                  <a:schemeClr val="accent5"/>
                </a:solidFill>
              </a:rPr>
              <a:t>X Fund</a:t>
            </a:r>
            <a:r>
              <a:rPr b="0" lang="en" sz="1800"/>
              <a:t> beginning to mean funds used for bribing public officials. </a:t>
            </a:r>
            <a:r>
              <a:rPr b="0" lang="en" sz="1800">
                <a:solidFill>
                  <a:schemeClr val="accent5"/>
                </a:solidFill>
              </a:rPr>
              <a:t>What’s X or the phrase?</a:t>
            </a:r>
            <a:endParaRPr b="0" sz="1800">
              <a:solidFill>
                <a:schemeClr val="accent5"/>
              </a:solidFill>
            </a:endParaRPr>
          </a:p>
          <a:p>
            <a:pPr indent="0" lvl="0" marL="0" rtl="0">
              <a:spcBef>
                <a:spcPts val="1000"/>
              </a:spcBef>
              <a:spcAft>
                <a:spcPts val="1000"/>
              </a:spcAft>
              <a:buNone/>
            </a:pPr>
            <a:r>
              <a:t/>
            </a:r>
            <a:endParaRPr b="0" sz="24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42" name="Shape 842"/>
        <p:cNvGrpSpPr/>
        <p:nvPr/>
      </p:nvGrpSpPr>
      <p:grpSpPr>
        <a:xfrm>
          <a:off x="0" y="0"/>
          <a:ext cx="0" cy="0"/>
          <a:chOff x="0" y="0"/>
          <a:chExt cx="0" cy="0"/>
        </a:xfrm>
      </p:grpSpPr>
      <p:pic>
        <p:nvPicPr>
          <p:cNvPr id="843" name="Google Shape;843;p13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44" name="Google Shape;844;p13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45" name="Google Shape;845;p133"/>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134"/>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Slush Fund</a:t>
            </a:r>
            <a:endParaRPr>
              <a:solidFill>
                <a:schemeClr val="accent5"/>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35"/>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30</a:t>
            </a:r>
            <a:endParaRPr sz="2300">
              <a:solidFill>
                <a:srgbClr val="FF9900"/>
              </a:solidFill>
            </a:endParaRPr>
          </a:p>
          <a:p>
            <a:pPr indent="0" lvl="0" marL="0" rtl="0">
              <a:spcBef>
                <a:spcPts val="1600"/>
              </a:spcBef>
              <a:spcAft>
                <a:spcPts val="0"/>
              </a:spcAft>
              <a:buNone/>
            </a:pPr>
            <a:r>
              <a:rPr b="0" lang="en" sz="2400"/>
              <a:t>The name for this endangered mammal comes from the Carib word for “breast”, as early </a:t>
            </a:r>
            <a:r>
              <a:rPr b="0" lang="en" sz="2400">
                <a:solidFill>
                  <a:schemeClr val="accent5"/>
                </a:solidFill>
              </a:rPr>
              <a:t>people mistook them often for mermaids</a:t>
            </a:r>
            <a:r>
              <a:rPr b="0" lang="en" sz="2400"/>
              <a:t>!</a:t>
            </a:r>
            <a:endParaRPr b="0" sz="2400"/>
          </a:p>
          <a:p>
            <a:pPr indent="0" lvl="0" marL="0" rtl="0">
              <a:spcBef>
                <a:spcPts val="1000"/>
              </a:spcBef>
              <a:spcAft>
                <a:spcPts val="0"/>
              </a:spcAft>
              <a:buNone/>
            </a:pPr>
            <a:r>
              <a:rPr b="0" lang="en" sz="2400"/>
              <a:t>Both the German (Rundschwanzseek) and Portuguese (peixe-boi) names for the mammal </a:t>
            </a:r>
            <a:r>
              <a:rPr b="0" lang="en" sz="2400">
                <a:solidFill>
                  <a:schemeClr val="accent5"/>
                </a:solidFill>
              </a:rPr>
              <a:t>refer to its bovine nature</a:t>
            </a:r>
            <a:r>
              <a:rPr b="0" lang="en" sz="2400"/>
              <a:t>, and even its most common English name does the same.</a:t>
            </a:r>
            <a:endParaRPr b="0" sz="2400"/>
          </a:p>
          <a:p>
            <a:pPr indent="0" lvl="0" marL="0" rtl="0">
              <a:spcBef>
                <a:spcPts val="1000"/>
              </a:spcBef>
              <a:spcAft>
                <a:spcPts val="1000"/>
              </a:spcAft>
              <a:buNone/>
            </a:pPr>
            <a:r>
              <a:rPr b="0" lang="en" sz="2400">
                <a:solidFill>
                  <a:schemeClr val="accent5"/>
                </a:solidFill>
              </a:rPr>
              <a:t>What endangered species</a:t>
            </a:r>
            <a:r>
              <a:rPr b="0" lang="en" sz="2400"/>
              <a:t>, mocked in South Park as the creative force behind Family Guy, is this?</a:t>
            </a:r>
            <a:endParaRPr b="0" sz="24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59" name="Shape 859"/>
        <p:cNvGrpSpPr/>
        <p:nvPr/>
      </p:nvGrpSpPr>
      <p:grpSpPr>
        <a:xfrm>
          <a:off x="0" y="0"/>
          <a:ext cx="0" cy="0"/>
          <a:chOff x="0" y="0"/>
          <a:chExt cx="0" cy="0"/>
        </a:xfrm>
      </p:grpSpPr>
      <p:pic>
        <p:nvPicPr>
          <p:cNvPr id="860" name="Google Shape;860;p13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1" name="Google Shape;861;p13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62" name="Google Shape;862;p136"/>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13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Manatee</a:t>
            </a:r>
            <a:endParaRPr>
              <a:solidFill>
                <a:schemeClr val="accent5"/>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71" name="Shape 871"/>
        <p:cNvGrpSpPr/>
        <p:nvPr/>
      </p:nvGrpSpPr>
      <p:grpSpPr>
        <a:xfrm>
          <a:off x="0" y="0"/>
          <a:ext cx="0" cy="0"/>
          <a:chOff x="0" y="0"/>
          <a:chExt cx="0" cy="0"/>
        </a:xfrm>
      </p:grpSpPr>
      <p:pic>
        <p:nvPicPr>
          <p:cNvPr id="872" name="Google Shape;872;p13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73" name="Google Shape;873;p13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874" name="Google Shape;874;p138"/>
          <p:cNvSpPr txBox="1"/>
          <p:nvPr/>
        </p:nvSpPr>
        <p:spPr>
          <a:xfrm>
            <a:off x="2855550" y="767272"/>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A se AA tak!</a:t>
            </a:r>
            <a:endParaRPr b="1" sz="3000">
              <a:solidFill>
                <a:schemeClr val="lt2"/>
              </a:solidFill>
              <a:latin typeface="Raleway"/>
              <a:ea typeface="Raleway"/>
              <a:cs typeface="Raleway"/>
              <a:sym typeface="Raleway"/>
            </a:endParaRPr>
          </a:p>
        </p:txBody>
      </p:sp>
      <p:sp>
        <p:nvSpPr>
          <p:cNvPr id="875" name="Google Shape;875;p138"/>
          <p:cNvSpPr txBox="1"/>
          <p:nvPr>
            <p:ph idx="4294967295" type="body"/>
          </p:nvPr>
        </p:nvSpPr>
        <p:spPr>
          <a:xfrm>
            <a:off x="2855550" y="1734576"/>
            <a:ext cx="3432900" cy="2613600"/>
          </a:xfrm>
          <a:prstGeom prst="rect">
            <a:avLst/>
          </a:prstGeom>
        </p:spPr>
        <p:txBody>
          <a:bodyPr anchorCtr="0" anchor="t" bIns="91425" lIns="91425" spcFirstLastPara="1" rIns="91425" wrap="square" tIns="91425">
            <a:noAutofit/>
          </a:bodyPr>
          <a:lstStyle/>
          <a:p>
            <a:pPr indent="-317500" lvl="0" marL="457200" rtl="0">
              <a:spcBef>
                <a:spcPts val="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27</a:t>
            </a:r>
            <a:r>
              <a:rPr b="1" lang="en" sz="1400">
                <a:solidFill>
                  <a:schemeClr val="dk1"/>
                </a:solidFill>
                <a:latin typeface="Raleway"/>
                <a:ea typeface="Raleway"/>
                <a:cs typeface="Raleway"/>
                <a:sym typeface="Raleway"/>
              </a:rPr>
              <a:t> Variables, one long story</a:t>
            </a:r>
            <a:br>
              <a:rPr lang="en" sz="1400">
                <a:latin typeface="Raleway"/>
                <a:ea typeface="Raleway"/>
                <a:cs typeface="Raleway"/>
                <a:sym typeface="Raleway"/>
              </a:rPr>
            </a:br>
            <a:r>
              <a:rPr lang="en" sz="1200">
                <a:latin typeface="Raleway"/>
                <a:ea typeface="Raleway"/>
                <a:cs typeface="Raleway"/>
                <a:sym typeface="Raleway"/>
              </a:rPr>
              <a:t>Here’s one story with 27 answers within it - ideally, you should be able to work out the entire tree from any point in the story.</a:t>
            </a:r>
            <a:endParaRPr sz="1200">
              <a:solidFill>
                <a:schemeClr val="dk2"/>
              </a:solidFill>
              <a:latin typeface="Raleway"/>
              <a:ea typeface="Raleway"/>
              <a:cs typeface="Raleway"/>
              <a:sym typeface="Raleway"/>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139"/>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A se AA tak - Page 1/5</a:t>
            </a:r>
            <a:endParaRPr sz="2300">
              <a:solidFill>
                <a:srgbClr val="FF9900"/>
              </a:solidFill>
            </a:endParaRPr>
          </a:p>
          <a:p>
            <a:pPr indent="0" lvl="0" marL="0" rtl="0">
              <a:spcBef>
                <a:spcPts val="1600"/>
              </a:spcBef>
              <a:spcAft>
                <a:spcPts val="0"/>
              </a:spcAft>
              <a:buNone/>
            </a:pPr>
            <a:r>
              <a:rPr b="0" lang="en" sz="1800"/>
              <a:t>The case of the murder of Sindhi businessman, </a:t>
            </a:r>
            <a:r>
              <a:rPr b="0" lang="en" sz="1800">
                <a:solidFill>
                  <a:schemeClr val="accent5"/>
                </a:solidFill>
              </a:rPr>
              <a:t>A</a:t>
            </a:r>
            <a:r>
              <a:rPr b="0" lang="en" sz="1800"/>
              <a:t>, by naval officer </a:t>
            </a:r>
            <a:r>
              <a:rPr b="0" lang="en" sz="1800">
                <a:solidFill>
                  <a:schemeClr val="accent5"/>
                </a:solidFill>
              </a:rPr>
              <a:t>B</a:t>
            </a:r>
            <a:r>
              <a:rPr b="0" lang="en" sz="1800"/>
              <a:t> over an affair with his wife, </a:t>
            </a:r>
            <a:r>
              <a:rPr b="0" lang="en" sz="1800">
                <a:solidFill>
                  <a:schemeClr val="accent5"/>
                </a:solidFill>
              </a:rPr>
              <a:t>C</a:t>
            </a:r>
            <a:r>
              <a:rPr b="0" lang="en" sz="1800"/>
              <a:t>, was one of India’s most sensational cases about six decades back. </a:t>
            </a:r>
            <a:r>
              <a:rPr b="0" lang="en" sz="1800">
                <a:solidFill>
                  <a:schemeClr val="accent5"/>
                </a:solidFill>
              </a:rPr>
              <a:t>B</a:t>
            </a:r>
            <a:r>
              <a:rPr b="0" lang="en" sz="1800"/>
              <a:t> had come back from a long voyage, when a cold and distant </a:t>
            </a:r>
            <a:r>
              <a:rPr b="0" lang="en" sz="1800">
                <a:solidFill>
                  <a:schemeClr val="accent5"/>
                </a:solidFill>
              </a:rPr>
              <a:t>C</a:t>
            </a:r>
            <a:r>
              <a:rPr b="0" lang="en" sz="1800"/>
              <a:t> admitted to having an affair with </a:t>
            </a:r>
            <a:r>
              <a:rPr b="0" lang="en" sz="1800">
                <a:solidFill>
                  <a:schemeClr val="accent5"/>
                </a:solidFill>
              </a:rPr>
              <a:t>A</a:t>
            </a:r>
            <a:r>
              <a:rPr b="0" lang="en" sz="1800"/>
              <a:t>. Later that afternoon, </a:t>
            </a:r>
            <a:r>
              <a:rPr b="0" lang="en" sz="1800">
                <a:solidFill>
                  <a:schemeClr val="accent5"/>
                </a:solidFill>
              </a:rPr>
              <a:t>B</a:t>
            </a:r>
            <a:r>
              <a:rPr b="0" lang="en" sz="1800"/>
              <a:t> walked over to </a:t>
            </a:r>
            <a:r>
              <a:rPr b="0" lang="en" sz="1800">
                <a:solidFill>
                  <a:schemeClr val="accent5"/>
                </a:solidFill>
              </a:rPr>
              <a:t>A</a:t>
            </a:r>
            <a:r>
              <a:rPr b="0" lang="en" sz="1800"/>
              <a:t>’s house, barged into his bedroom, and with his service pistol, shot the only-towel-clad </a:t>
            </a:r>
            <a:r>
              <a:rPr b="0" lang="en" sz="1800">
                <a:solidFill>
                  <a:schemeClr val="accent5"/>
                </a:solidFill>
              </a:rPr>
              <a:t>A</a:t>
            </a:r>
            <a:r>
              <a:rPr b="0" lang="en" sz="1800"/>
              <a:t>.</a:t>
            </a:r>
            <a:endParaRPr b="0" sz="1800"/>
          </a:p>
          <a:p>
            <a:pPr indent="0" lvl="0" marL="0" rtl="0">
              <a:spcBef>
                <a:spcPts val="1000"/>
              </a:spcBef>
              <a:spcAft>
                <a:spcPts val="1000"/>
              </a:spcAft>
              <a:buNone/>
            </a:pPr>
            <a:r>
              <a:rPr b="0" lang="en" sz="1800"/>
              <a:t>The trial was heavily publicised, especially in the Mumbai tabloid </a:t>
            </a:r>
            <a:r>
              <a:rPr b="0" i="1" lang="en" sz="1800"/>
              <a:t>Blitz</a:t>
            </a:r>
            <a:r>
              <a:rPr b="0" lang="en" sz="1800"/>
              <a:t>, which compared </a:t>
            </a:r>
            <a:r>
              <a:rPr b="0" lang="en" sz="1800">
                <a:solidFill>
                  <a:schemeClr val="accent5"/>
                </a:solidFill>
              </a:rPr>
              <a:t>B</a:t>
            </a:r>
            <a:r>
              <a:rPr b="0" lang="en" sz="1800"/>
              <a:t> to the mythological character, </a:t>
            </a:r>
            <a:r>
              <a:rPr b="0" lang="en" sz="1800">
                <a:solidFill>
                  <a:schemeClr val="accent5"/>
                </a:solidFill>
              </a:rPr>
              <a:t>D</a:t>
            </a:r>
            <a:r>
              <a:rPr b="0" lang="en" sz="1800"/>
              <a:t>, saying it was his dharma to slay the villain </a:t>
            </a:r>
            <a:r>
              <a:rPr b="0" lang="en" sz="1800">
                <a:solidFill>
                  <a:schemeClr val="accent5"/>
                </a:solidFill>
              </a:rPr>
              <a:t>E</a:t>
            </a:r>
            <a:r>
              <a:rPr b="0" lang="en" sz="1800"/>
              <a:t>, who had abducted </a:t>
            </a:r>
            <a:r>
              <a:rPr b="0" lang="en" sz="1800">
                <a:solidFill>
                  <a:schemeClr val="accent5"/>
                </a:solidFill>
              </a:rPr>
              <a:t>D</a:t>
            </a:r>
            <a:r>
              <a:rPr b="0" lang="en" sz="1800"/>
              <a:t>’s innnocent wife </a:t>
            </a:r>
            <a:r>
              <a:rPr b="0" lang="en" sz="1800">
                <a:solidFill>
                  <a:schemeClr val="accent5"/>
                </a:solidFill>
              </a:rPr>
              <a:t>F</a:t>
            </a:r>
            <a:r>
              <a:rPr b="0" lang="en" sz="1800"/>
              <a:t>. The influence of </a:t>
            </a:r>
            <a:r>
              <a:rPr b="0" i="1" lang="en" sz="1800"/>
              <a:t>Blitz</a:t>
            </a:r>
            <a:r>
              <a:rPr b="0" lang="en" sz="1800"/>
              <a:t> on key members of the trial, led to a key change in India’s judiciary - the abolishment of trial by </a:t>
            </a:r>
            <a:r>
              <a:rPr b="0" lang="en" sz="1800">
                <a:solidFill>
                  <a:schemeClr val="accent5"/>
                </a:solidFill>
              </a:rPr>
              <a:t>G</a:t>
            </a:r>
            <a:r>
              <a:rPr b="0" lang="en" sz="1800"/>
              <a:t>.</a:t>
            </a:r>
            <a:endParaRPr b="0" sz="18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140"/>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A se AA tak - Page 2/5</a:t>
            </a:r>
            <a:endParaRPr sz="2300">
              <a:solidFill>
                <a:srgbClr val="FF9900"/>
              </a:solidFill>
            </a:endParaRPr>
          </a:p>
          <a:p>
            <a:pPr indent="0" lvl="0" marL="0" rtl="0">
              <a:spcBef>
                <a:spcPts val="1600"/>
              </a:spcBef>
              <a:spcAft>
                <a:spcPts val="0"/>
              </a:spcAft>
              <a:buNone/>
            </a:pPr>
            <a:r>
              <a:rPr b="0" lang="en" sz="1800"/>
              <a:t>The famous trial has even been adapted into Bollywood movies thrice.</a:t>
            </a:r>
            <a:endParaRPr b="0" sz="1800"/>
          </a:p>
          <a:p>
            <a:pPr indent="0" lvl="0" marL="0" rtl="0">
              <a:spcBef>
                <a:spcPts val="1000"/>
              </a:spcBef>
              <a:spcAft>
                <a:spcPts val="0"/>
              </a:spcAft>
              <a:buNone/>
            </a:pPr>
            <a:r>
              <a:rPr b="0" lang="en" sz="1800"/>
              <a:t>The first was </a:t>
            </a:r>
            <a:r>
              <a:rPr b="0" i="1" lang="en" sz="1800"/>
              <a:t>Yeh Raaste Hain Pyaar Ke</a:t>
            </a:r>
            <a:r>
              <a:rPr b="0" lang="en" sz="1800"/>
              <a:t> in 1963, the directorial debut of legendary actor, </a:t>
            </a:r>
            <a:r>
              <a:rPr b="0" lang="en" sz="1800">
                <a:solidFill>
                  <a:schemeClr val="accent5"/>
                </a:solidFill>
              </a:rPr>
              <a:t>H</a:t>
            </a:r>
            <a:r>
              <a:rPr b="0" lang="en" sz="1800"/>
              <a:t>. Incidentally, </a:t>
            </a:r>
            <a:r>
              <a:rPr b="0" lang="en" sz="1800">
                <a:solidFill>
                  <a:schemeClr val="accent5"/>
                </a:solidFill>
              </a:rPr>
              <a:t>H</a:t>
            </a:r>
            <a:r>
              <a:rPr b="0" lang="en" sz="1800"/>
              <a:t>’s son, </a:t>
            </a:r>
            <a:r>
              <a:rPr b="0" lang="en" sz="1800">
                <a:solidFill>
                  <a:schemeClr val="accent5"/>
                </a:solidFill>
              </a:rPr>
              <a:t>I</a:t>
            </a:r>
            <a:r>
              <a:rPr b="0" lang="en" sz="1800"/>
              <a:t>, was also the subject of a biographical film in 2018, directed by </a:t>
            </a:r>
            <a:r>
              <a:rPr b="0" lang="en" sz="1800">
                <a:solidFill>
                  <a:schemeClr val="accent5"/>
                </a:solidFill>
              </a:rPr>
              <a:t>J</a:t>
            </a:r>
            <a:r>
              <a:rPr b="0" lang="en" sz="1800"/>
              <a:t>, which is currently the 2nd largest-grossing movie of the year, and is projected to take over </a:t>
            </a:r>
            <a:r>
              <a:rPr b="0" i="1" lang="en" sz="1800"/>
              <a:t>Padmaavat</a:t>
            </a:r>
            <a:r>
              <a:rPr b="0" lang="en" sz="1800"/>
              <a:t> in the coming weeks. In the movie, </a:t>
            </a:r>
            <a:r>
              <a:rPr b="0" lang="en" sz="1800">
                <a:solidFill>
                  <a:schemeClr val="accent5"/>
                </a:solidFill>
              </a:rPr>
              <a:t>I</a:t>
            </a:r>
            <a:r>
              <a:rPr b="0" lang="en" sz="1800"/>
              <a:t> is played by another star son, </a:t>
            </a:r>
            <a:r>
              <a:rPr b="0" lang="en" sz="1800">
                <a:solidFill>
                  <a:schemeClr val="accent5"/>
                </a:solidFill>
              </a:rPr>
              <a:t>K</a:t>
            </a:r>
            <a:r>
              <a:rPr b="0" lang="en" sz="1800"/>
              <a:t>.</a:t>
            </a:r>
            <a:endParaRPr b="0" sz="1800"/>
          </a:p>
          <a:p>
            <a:pPr indent="0" lvl="0" marL="0" rtl="0">
              <a:spcBef>
                <a:spcPts val="1000"/>
              </a:spcBef>
              <a:spcAft>
                <a:spcPts val="1000"/>
              </a:spcAft>
              <a:buNone/>
            </a:pPr>
            <a:r>
              <a:rPr b="0" lang="en" sz="1800"/>
              <a:t>The second adaptation was </a:t>
            </a:r>
            <a:r>
              <a:rPr b="0" i="1" lang="en" sz="1800"/>
              <a:t>Achanak</a:t>
            </a:r>
            <a:r>
              <a:rPr b="0" lang="en" sz="1800"/>
              <a:t> in 1973, directed by legendary lyricist and poet, </a:t>
            </a:r>
            <a:r>
              <a:rPr b="0" lang="en" sz="1800">
                <a:solidFill>
                  <a:schemeClr val="accent5"/>
                </a:solidFill>
              </a:rPr>
              <a:t>L</a:t>
            </a:r>
            <a:r>
              <a:rPr b="0" lang="en" sz="1800"/>
              <a:t>. Nominated for the Filmfare Best Director award, he won it two years later for the film, </a:t>
            </a:r>
            <a:r>
              <a:rPr b="0" i="1" lang="en" sz="1800"/>
              <a:t>Mausam</a:t>
            </a:r>
            <a:r>
              <a:rPr b="0" lang="en" sz="1800"/>
              <a:t>. He’s won multiple Best Lyricist awards there, the Dadasaheb Phalke award in 2013, and even shared an Academy Award for Best Original Song in 2013 for the song </a:t>
            </a:r>
            <a:r>
              <a:rPr b="0" lang="en" sz="1800">
                <a:solidFill>
                  <a:schemeClr val="accent5"/>
                </a:solidFill>
              </a:rPr>
              <a:t>M</a:t>
            </a:r>
            <a:r>
              <a:rPr b="0" lang="en" sz="1800"/>
              <a:t>, with the music director, </a:t>
            </a:r>
            <a:r>
              <a:rPr b="0" lang="en" sz="1800">
                <a:solidFill>
                  <a:schemeClr val="accent5"/>
                </a:solidFill>
              </a:rPr>
              <a:t>N</a:t>
            </a:r>
            <a:r>
              <a:rPr b="0" lang="en" sz="1800"/>
              <a:t> in the movie </a:t>
            </a:r>
            <a:r>
              <a:rPr b="0" lang="en" sz="1800">
                <a:solidFill>
                  <a:schemeClr val="accent5"/>
                </a:solidFill>
              </a:rPr>
              <a:t>O</a:t>
            </a:r>
            <a:r>
              <a:rPr b="0" lang="en" sz="1800"/>
              <a:t>.</a:t>
            </a:r>
            <a:endParaRPr b="0" sz="18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141"/>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A se AA tak - Page 3/5</a:t>
            </a:r>
            <a:endParaRPr sz="2300">
              <a:solidFill>
                <a:srgbClr val="FF9900"/>
              </a:solidFill>
            </a:endParaRPr>
          </a:p>
          <a:p>
            <a:pPr indent="0" lvl="0" marL="0" rtl="0">
              <a:spcBef>
                <a:spcPts val="1600"/>
              </a:spcBef>
              <a:spcAft>
                <a:spcPts val="0"/>
              </a:spcAft>
              <a:buNone/>
            </a:pPr>
            <a:r>
              <a:rPr b="0" lang="en" sz="1800"/>
              <a:t>The third and most recent cinematic adaptation of the case was in 2016, called </a:t>
            </a:r>
            <a:r>
              <a:rPr b="0" lang="en" sz="1800">
                <a:solidFill>
                  <a:schemeClr val="accent5"/>
                </a:solidFill>
              </a:rPr>
              <a:t>P</a:t>
            </a:r>
            <a:r>
              <a:rPr b="0" lang="en" sz="1800"/>
              <a:t> starring </a:t>
            </a:r>
            <a:r>
              <a:rPr b="0" lang="en" sz="1800">
                <a:solidFill>
                  <a:schemeClr val="accent5"/>
                </a:solidFill>
              </a:rPr>
              <a:t>Q</a:t>
            </a:r>
            <a:r>
              <a:rPr b="0" lang="en" sz="1800"/>
              <a:t>, as the naval officer (</a:t>
            </a:r>
            <a:r>
              <a:rPr b="0" lang="en" sz="1800">
                <a:solidFill>
                  <a:schemeClr val="accent5"/>
                </a:solidFill>
              </a:rPr>
              <a:t>B</a:t>
            </a:r>
            <a:r>
              <a:rPr b="0" lang="en" sz="1800"/>
              <a:t>), and </a:t>
            </a:r>
            <a:r>
              <a:rPr b="0" lang="en" sz="1800">
                <a:solidFill>
                  <a:schemeClr val="accent5"/>
                </a:solidFill>
              </a:rPr>
              <a:t>R</a:t>
            </a:r>
            <a:r>
              <a:rPr b="0" lang="en" sz="1800"/>
              <a:t>, as his wife (</a:t>
            </a:r>
            <a:r>
              <a:rPr b="0" lang="en" sz="1800">
                <a:solidFill>
                  <a:schemeClr val="accent5"/>
                </a:solidFill>
              </a:rPr>
              <a:t>C</a:t>
            </a:r>
            <a:r>
              <a:rPr b="0" lang="en" sz="1800"/>
              <a:t>). Incidentally, the full name of the lead character in </a:t>
            </a:r>
            <a:r>
              <a:rPr b="0" lang="en" sz="1800">
                <a:solidFill>
                  <a:schemeClr val="accent5"/>
                </a:solidFill>
              </a:rPr>
              <a:t>P</a:t>
            </a:r>
            <a:r>
              <a:rPr b="0" lang="en" sz="1800"/>
              <a:t> was the same as that of a doctor in the 2003 movie </a:t>
            </a:r>
            <a:r>
              <a:rPr b="0" lang="en" sz="1800">
                <a:solidFill>
                  <a:schemeClr val="accent5"/>
                </a:solidFill>
              </a:rPr>
              <a:t>S</a:t>
            </a:r>
            <a:r>
              <a:rPr b="0" lang="en" sz="1800"/>
              <a:t>, directed by </a:t>
            </a:r>
            <a:r>
              <a:rPr b="0" lang="en" sz="1800">
                <a:solidFill>
                  <a:schemeClr val="accent5"/>
                </a:solidFill>
              </a:rPr>
              <a:t>J</a:t>
            </a:r>
            <a:r>
              <a:rPr b="0" lang="en" sz="1800"/>
              <a:t> and starring </a:t>
            </a:r>
            <a:r>
              <a:rPr b="0" lang="en" sz="1800">
                <a:solidFill>
                  <a:schemeClr val="accent5"/>
                </a:solidFill>
              </a:rPr>
              <a:t>I</a:t>
            </a:r>
            <a:r>
              <a:rPr b="0" lang="en" sz="1800"/>
              <a:t>. The movie, where </a:t>
            </a:r>
            <a:r>
              <a:rPr b="0" lang="en" sz="1800">
                <a:solidFill>
                  <a:schemeClr val="accent5"/>
                </a:solidFill>
              </a:rPr>
              <a:t>I</a:t>
            </a:r>
            <a:r>
              <a:rPr b="0" lang="en" sz="1800"/>
              <a:t> plays the lead character who’s a fraud medical student, is widely credited with reviving </a:t>
            </a:r>
            <a:r>
              <a:rPr b="0" lang="en" sz="1800">
                <a:solidFill>
                  <a:schemeClr val="accent5"/>
                </a:solidFill>
              </a:rPr>
              <a:t>I</a:t>
            </a:r>
            <a:r>
              <a:rPr b="0" lang="en" sz="1800"/>
              <a:t>’s career in Bollywood.</a:t>
            </a:r>
            <a:endParaRPr b="0" sz="1800"/>
          </a:p>
          <a:p>
            <a:pPr indent="0" lvl="0" marL="0" rtl="0">
              <a:spcBef>
                <a:spcPts val="1000"/>
              </a:spcBef>
              <a:spcAft>
                <a:spcPts val="1000"/>
              </a:spcAft>
              <a:buNone/>
            </a:pPr>
            <a:r>
              <a:rPr b="0" lang="en" sz="1800"/>
              <a:t>Incidentally, the case was also referenced in the multiple Booker-prize winning novel, </a:t>
            </a:r>
            <a:r>
              <a:rPr b="0" lang="en" sz="1800">
                <a:solidFill>
                  <a:schemeClr val="accent5"/>
                </a:solidFill>
              </a:rPr>
              <a:t>T</a:t>
            </a:r>
            <a:r>
              <a:rPr b="0" lang="en" sz="1800"/>
              <a:t>, by acclaimed Indian-origin writer </a:t>
            </a:r>
            <a:r>
              <a:rPr b="0" lang="en" sz="1800">
                <a:solidFill>
                  <a:schemeClr val="accent5"/>
                </a:solidFill>
              </a:rPr>
              <a:t>U</a:t>
            </a:r>
            <a:r>
              <a:rPr b="0" lang="en" sz="1800"/>
              <a:t>. In the book, the protagonist, who was born a little under 71 years from today, finds out that Commander Sabarmati’s wife is having an affair. The Commander proceeds to kill both his wife and her lover.</a:t>
            </a:r>
            <a:endParaRPr b="0"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55" name="Google Shape;155;p2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56" name="Google Shape;156;p25"/>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142"/>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A se AA tak - Page 4/5</a:t>
            </a:r>
            <a:endParaRPr sz="2300">
              <a:solidFill>
                <a:srgbClr val="FF9900"/>
              </a:solidFill>
            </a:endParaRPr>
          </a:p>
          <a:p>
            <a:pPr indent="0" lvl="0" marL="0" rtl="0">
              <a:spcBef>
                <a:spcPts val="1600"/>
              </a:spcBef>
              <a:spcAft>
                <a:spcPts val="0"/>
              </a:spcAft>
              <a:buNone/>
            </a:pPr>
            <a:r>
              <a:rPr b="0" lang="en" sz="1800"/>
              <a:t>The streaming company, </a:t>
            </a:r>
            <a:r>
              <a:rPr b="0" lang="en" sz="1800">
                <a:solidFill>
                  <a:schemeClr val="accent5"/>
                </a:solidFill>
              </a:rPr>
              <a:t>V</a:t>
            </a:r>
            <a:r>
              <a:rPr b="0" lang="en" sz="1800"/>
              <a:t>, which originally started off as a DVD-rental firm, announced recently that it’s adapting the novel </a:t>
            </a:r>
            <a:r>
              <a:rPr b="0" lang="en" sz="1800">
                <a:solidFill>
                  <a:schemeClr val="accent5"/>
                </a:solidFill>
              </a:rPr>
              <a:t>S</a:t>
            </a:r>
            <a:r>
              <a:rPr b="0" lang="en" sz="1800"/>
              <a:t> into a TV series. </a:t>
            </a:r>
            <a:r>
              <a:rPr b="0" lang="en" sz="1800">
                <a:solidFill>
                  <a:schemeClr val="accent5"/>
                </a:solidFill>
              </a:rPr>
              <a:t>V</a:t>
            </a:r>
            <a:r>
              <a:rPr b="0" lang="en" sz="1800"/>
              <a:t> also recently released its first India-based TV show, </a:t>
            </a:r>
            <a:r>
              <a:rPr b="0" lang="en" sz="1800">
                <a:solidFill>
                  <a:schemeClr val="accent5"/>
                </a:solidFill>
              </a:rPr>
              <a:t>W</a:t>
            </a:r>
            <a:r>
              <a:rPr b="0" lang="en" sz="1800"/>
              <a:t>, based on the eponymous novel by author, </a:t>
            </a:r>
            <a:r>
              <a:rPr b="0" lang="en" sz="1800">
                <a:solidFill>
                  <a:schemeClr val="accent5"/>
                </a:solidFill>
              </a:rPr>
              <a:t>X</a:t>
            </a:r>
            <a:r>
              <a:rPr b="0" lang="en" sz="1800"/>
              <a:t>.</a:t>
            </a:r>
            <a:endParaRPr b="0" sz="1800"/>
          </a:p>
          <a:p>
            <a:pPr indent="0" lvl="0" marL="0" rtl="0">
              <a:spcBef>
                <a:spcPts val="1000"/>
              </a:spcBef>
              <a:spcAft>
                <a:spcPts val="1000"/>
              </a:spcAft>
              <a:buNone/>
            </a:pPr>
            <a:r>
              <a:rPr b="0" lang="en" sz="1800"/>
              <a:t>The series stars another star-son, </a:t>
            </a:r>
            <a:r>
              <a:rPr b="0" lang="en" sz="1800">
                <a:solidFill>
                  <a:schemeClr val="accent5"/>
                </a:solidFill>
              </a:rPr>
              <a:t>Y</a:t>
            </a:r>
            <a:r>
              <a:rPr b="0" lang="en" sz="1800"/>
              <a:t>, whose sister, </a:t>
            </a:r>
            <a:r>
              <a:rPr b="0" lang="en" sz="1800">
                <a:solidFill>
                  <a:schemeClr val="accent5"/>
                </a:solidFill>
              </a:rPr>
              <a:t>Z</a:t>
            </a:r>
            <a:r>
              <a:rPr b="0" lang="en" sz="1800"/>
              <a:t>, incidentally starred in Deepa Mehta’s movie adaption of the novel, </a:t>
            </a:r>
            <a:r>
              <a:rPr b="0" lang="en" sz="1800">
                <a:solidFill>
                  <a:schemeClr val="accent5"/>
                </a:solidFill>
              </a:rPr>
              <a:t>S</a:t>
            </a:r>
            <a:r>
              <a:rPr b="0" lang="en" sz="1800"/>
              <a:t>. </a:t>
            </a:r>
            <a:r>
              <a:rPr b="0" lang="en" sz="1800">
                <a:solidFill>
                  <a:schemeClr val="accent5"/>
                </a:solidFill>
              </a:rPr>
              <a:t>Y</a:t>
            </a:r>
            <a:r>
              <a:rPr b="0" lang="en" sz="1800"/>
              <a:t> and </a:t>
            </a:r>
            <a:r>
              <a:rPr b="0" lang="en" sz="1800">
                <a:solidFill>
                  <a:schemeClr val="accent5"/>
                </a:solidFill>
              </a:rPr>
              <a:t>Z</a:t>
            </a:r>
            <a:r>
              <a:rPr b="0" lang="en" sz="1800"/>
              <a:t>’s father was a former Indian cricket captain, </a:t>
            </a:r>
            <a:r>
              <a:rPr b="0" lang="en" sz="1800">
                <a:solidFill>
                  <a:schemeClr val="accent5"/>
                </a:solidFill>
              </a:rPr>
              <a:t>AA</a:t>
            </a:r>
            <a:r>
              <a:rPr b="0" lang="en" sz="1800"/>
              <a:t>. The legendary </a:t>
            </a:r>
            <a:r>
              <a:rPr b="0" lang="en" sz="1800">
                <a:solidFill>
                  <a:schemeClr val="accent5"/>
                </a:solidFill>
              </a:rPr>
              <a:t>AA</a:t>
            </a:r>
            <a:r>
              <a:rPr b="0" lang="en" sz="1800"/>
              <a:t> was a great cricketer despite a car accident that left him blind in one eye. He’s honoured with an annual lecture by the BCCI that was started in 2013.</a:t>
            </a:r>
            <a:endParaRPr b="0" sz="18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43"/>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A se AA tak - Page 5/5</a:t>
            </a:r>
            <a:endParaRPr sz="2300">
              <a:solidFill>
                <a:srgbClr val="FF9900"/>
              </a:solidFill>
            </a:endParaRPr>
          </a:p>
          <a:p>
            <a:pPr indent="0" lvl="0" marL="0" rtl="0">
              <a:spcBef>
                <a:spcPts val="1600"/>
              </a:spcBef>
              <a:spcAft>
                <a:spcPts val="1000"/>
              </a:spcAft>
              <a:buNone/>
            </a:pPr>
            <a:r>
              <a:rPr b="0" lang="en" sz="1800"/>
              <a:t>Nah, just kidding. We’re done. :)</a:t>
            </a:r>
            <a:endParaRPr b="0" sz="18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04" name="Shape 904"/>
        <p:cNvGrpSpPr/>
        <p:nvPr/>
      </p:nvGrpSpPr>
      <p:grpSpPr>
        <a:xfrm>
          <a:off x="0" y="0"/>
          <a:ext cx="0" cy="0"/>
          <a:chOff x="0" y="0"/>
          <a:chExt cx="0" cy="0"/>
        </a:xfrm>
      </p:grpSpPr>
      <p:pic>
        <p:nvPicPr>
          <p:cNvPr id="905" name="Google Shape;905;p14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906" name="Google Shape;906;p14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907" name="Google Shape;907;p144"/>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145"/>
          <p:cNvSpPr txBox="1"/>
          <p:nvPr>
            <p:ph type="title"/>
          </p:nvPr>
        </p:nvSpPr>
        <p:spPr>
          <a:xfrm>
            <a:off x="283100" y="712150"/>
            <a:ext cx="3270300" cy="383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accent5"/>
                </a:solidFill>
              </a:rPr>
              <a:t>Answer</a:t>
            </a:r>
            <a:endParaRPr>
              <a:solidFill>
                <a:schemeClr val="accent5"/>
              </a:solidFill>
            </a:endParaRPr>
          </a:p>
          <a:p>
            <a:pPr indent="0" lvl="0" marL="0">
              <a:spcBef>
                <a:spcPts val="0"/>
              </a:spcBef>
              <a:spcAft>
                <a:spcPts val="0"/>
              </a:spcAft>
              <a:buNone/>
            </a:pPr>
            <a:r>
              <a:rPr lang="en" sz="1800">
                <a:solidFill>
                  <a:schemeClr val="accent5"/>
                </a:solidFill>
              </a:rPr>
              <a:t>A - Prem Ahuja</a:t>
            </a:r>
            <a:endParaRPr sz="1800">
              <a:solidFill>
                <a:schemeClr val="accent5"/>
              </a:solidFill>
            </a:endParaRPr>
          </a:p>
          <a:p>
            <a:pPr indent="0" lvl="0" marL="0">
              <a:spcBef>
                <a:spcPts val="0"/>
              </a:spcBef>
              <a:spcAft>
                <a:spcPts val="0"/>
              </a:spcAft>
              <a:buNone/>
            </a:pPr>
            <a:r>
              <a:rPr lang="en" sz="1800">
                <a:solidFill>
                  <a:schemeClr val="accent5"/>
                </a:solidFill>
              </a:rPr>
              <a:t>B - Kawas Nanavati</a:t>
            </a:r>
            <a:endParaRPr sz="1800">
              <a:solidFill>
                <a:schemeClr val="accent5"/>
              </a:solidFill>
            </a:endParaRPr>
          </a:p>
          <a:p>
            <a:pPr indent="0" lvl="0" marL="0">
              <a:spcBef>
                <a:spcPts val="0"/>
              </a:spcBef>
              <a:spcAft>
                <a:spcPts val="0"/>
              </a:spcAft>
              <a:buNone/>
            </a:pPr>
            <a:r>
              <a:rPr lang="en" sz="1800">
                <a:solidFill>
                  <a:schemeClr val="accent5"/>
                </a:solidFill>
              </a:rPr>
              <a:t>C - Sylvia Nanavati</a:t>
            </a:r>
            <a:endParaRPr sz="1800">
              <a:solidFill>
                <a:schemeClr val="accent5"/>
              </a:solidFill>
            </a:endParaRPr>
          </a:p>
          <a:p>
            <a:pPr indent="0" lvl="0" marL="0">
              <a:spcBef>
                <a:spcPts val="0"/>
              </a:spcBef>
              <a:spcAft>
                <a:spcPts val="0"/>
              </a:spcAft>
              <a:buNone/>
            </a:pPr>
            <a:r>
              <a:rPr lang="en" sz="1800">
                <a:solidFill>
                  <a:schemeClr val="accent5"/>
                </a:solidFill>
              </a:rPr>
              <a:t>D - Rama</a:t>
            </a:r>
            <a:endParaRPr sz="1800">
              <a:solidFill>
                <a:schemeClr val="accent5"/>
              </a:solidFill>
            </a:endParaRPr>
          </a:p>
          <a:p>
            <a:pPr indent="0" lvl="0" marL="0">
              <a:spcBef>
                <a:spcPts val="0"/>
              </a:spcBef>
              <a:spcAft>
                <a:spcPts val="0"/>
              </a:spcAft>
              <a:buNone/>
            </a:pPr>
            <a:r>
              <a:rPr lang="en" sz="1800">
                <a:solidFill>
                  <a:schemeClr val="accent5"/>
                </a:solidFill>
              </a:rPr>
              <a:t>E - Ravana</a:t>
            </a:r>
            <a:endParaRPr sz="1800">
              <a:solidFill>
                <a:schemeClr val="accent5"/>
              </a:solidFill>
            </a:endParaRPr>
          </a:p>
          <a:p>
            <a:pPr indent="0" lvl="0" marL="0">
              <a:spcBef>
                <a:spcPts val="0"/>
              </a:spcBef>
              <a:spcAft>
                <a:spcPts val="0"/>
              </a:spcAft>
              <a:buNone/>
            </a:pPr>
            <a:r>
              <a:rPr lang="en" sz="1800">
                <a:solidFill>
                  <a:schemeClr val="accent5"/>
                </a:solidFill>
              </a:rPr>
              <a:t>F - Sita</a:t>
            </a:r>
            <a:endParaRPr sz="1800">
              <a:solidFill>
                <a:schemeClr val="accent5"/>
              </a:solidFill>
            </a:endParaRPr>
          </a:p>
          <a:p>
            <a:pPr indent="0" lvl="0" marL="0">
              <a:spcBef>
                <a:spcPts val="0"/>
              </a:spcBef>
              <a:spcAft>
                <a:spcPts val="0"/>
              </a:spcAft>
              <a:buNone/>
            </a:pPr>
            <a:r>
              <a:rPr lang="en" sz="1800">
                <a:solidFill>
                  <a:schemeClr val="accent5"/>
                </a:solidFill>
              </a:rPr>
              <a:t>G - Jury</a:t>
            </a:r>
            <a:endParaRPr sz="1800">
              <a:solidFill>
                <a:schemeClr val="accent5"/>
              </a:solidFill>
            </a:endParaRPr>
          </a:p>
          <a:p>
            <a:pPr indent="0" lvl="0" marL="0">
              <a:spcBef>
                <a:spcPts val="0"/>
              </a:spcBef>
              <a:spcAft>
                <a:spcPts val="0"/>
              </a:spcAft>
              <a:buNone/>
            </a:pPr>
            <a:r>
              <a:rPr lang="en" sz="1800">
                <a:solidFill>
                  <a:schemeClr val="accent5"/>
                </a:solidFill>
              </a:rPr>
              <a:t>H - Sunil Dutt</a:t>
            </a:r>
            <a:endParaRPr sz="1800">
              <a:solidFill>
                <a:schemeClr val="accent5"/>
              </a:solidFill>
            </a:endParaRPr>
          </a:p>
          <a:p>
            <a:pPr indent="0" lvl="0" marL="0">
              <a:spcBef>
                <a:spcPts val="0"/>
              </a:spcBef>
              <a:spcAft>
                <a:spcPts val="0"/>
              </a:spcAft>
              <a:buNone/>
            </a:pPr>
            <a:r>
              <a:rPr lang="en" sz="1800">
                <a:solidFill>
                  <a:schemeClr val="accent5"/>
                </a:solidFill>
              </a:rPr>
              <a:t>I - Sanjay Dutt</a:t>
            </a:r>
            <a:endParaRPr sz="1800">
              <a:solidFill>
                <a:schemeClr val="accent5"/>
              </a:solidFill>
            </a:endParaRPr>
          </a:p>
          <a:p>
            <a:pPr indent="0" lvl="0" marL="0">
              <a:spcBef>
                <a:spcPts val="0"/>
              </a:spcBef>
              <a:spcAft>
                <a:spcPts val="0"/>
              </a:spcAft>
              <a:buNone/>
            </a:pPr>
            <a:r>
              <a:rPr lang="en" sz="1800">
                <a:solidFill>
                  <a:schemeClr val="accent5"/>
                </a:solidFill>
              </a:rPr>
              <a:t>J - Rajkumar Hirani</a:t>
            </a:r>
            <a:endParaRPr sz="1800">
              <a:solidFill>
                <a:schemeClr val="accent5"/>
              </a:solidFill>
            </a:endParaRPr>
          </a:p>
          <a:p>
            <a:pPr indent="0" lvl="0" marL="0">
              <a:spcBef>
                <a:spcPts val="0"/>
              </a:spcBef>
              <a:spcAft>
                <a:spcPts val="0"/>
              </a:spcAft>
              <a:buNone/>
            </a:pPr>
            <a:r>
              <a:rPr lang="en" sz="1800">
                <a:solidFill>
                  <a:schemeClr val="accent5"/>
                </a:solidFill>
              </a:rPr>
              <a:t>K - Ranbir Kapoor</a:t>
            </a:r>
            <a:endParaRPr sz="1800">
              <a:solidFill>
                <a:schemeClr val="accent5"/>
              </a:solidFill>
            </a:endParaRPr>
          </a:p>
          <a:p>
            <a:pPr indent="0" lvl="0" marL="0" rtl="0">
              <a:spcBef>
                <a:spcPts val="0"/>
              </a:spcBef>
              <a:spcAft>
                <a:spcPts val="0"/>
              </a:spcAft>
              <a:buNone/>
            </a:pPr>
            <a:r>
              <a:rPr lang="en" sz="1800">
                <a:solidFill>
                  <a:schemeClr val="accent5"/>
                </a:solidFill>
              </a:rPr>
              <a:t>L - Gulzar</a:t>
            </a:r>
            <a:endParaRPr sz="1800">
              <a:solidFill>
                <a:schemeClr val="accent5"/>
              </a:solidFill>
            </a:endParaRPr>
          </a:p>
        </p:txBody>
      </p:sp>
      <p:sp>
        <p:nvSpPr>
          <p:cNvPr id="913" name="Google Shape;913;p145"/>
          <p:cNvSpPr txBox="1"/>
          <p:nvPr>
            <p:ph type="title"/>
          </p:nvPr>
        </p:nvSpPr>
        <p:spPr>
          <a:xfrm>
            <a:off x="3553400" y="712150"/>
            <a:ext cx="4794300" cy="383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solidFill>
                  <a:schemeClr val="accent5"/>
                </a:solidFill>
              </a:rPr>
              <a:t>M - Jai Ho</a:t>
            </a:r>
            <a:endParaRPr sz="1800">
              <a:solidFill>
                <a:schemeClr val="accent5"/>
              </a:solidFill>
            </a:endParaRPr>
          </a:p>
          <a:p>
            <a:pPr indent="0" lvl="0" marL="0">
              <a:spcBef>
                <a:spcPts val="0"/>
              </a:spcBef>
              <a:spcAft>
                <a:spcPts val="0"/>
              </a:spcAft>
              <a:buNone/>
            </a:pPr>
            <a:r>
              <a:rPr lang="en" sz="1800">
                <a:solidFill>
                  <a:schemeClr val="accent5"/>
                </a:solidFill>
              </a:rPr>
              <a:t>N - AR Rahman</a:t>
            </a:r>
            <a:endParaRPr sz="1800">
              <a:solidFill>
                <a:schemeClr val="accent5"/>
              </a:solidFill>
            </a:endParaRPr>
          </a:p>
          <a:p>
            <a:pPr indent="0" lvl="0" marL="0">
              <a:spcBef>
                <a:spcPts val="0"/>
              </a:spcBef>
              <a:spcAft>
                <a:spcPts val="0"/>
              </a:spcAft>
              <a:buNone/>
            </a:pPr>
            <a:r>
              <a:rPr lang="en" sz="1800">
                <a:solidFill>
                  <a:schemeClr val="accent5"/>
                </a:solidFill>
              </a:rPr>
              <a:t>O - Slumdog Millionaire</a:t>
            </a:r>
            <a:endParaRPr sz="1800">
              <a:solidFill>
                <a:schemeClr val="accent5"/>
              </a:solidFill>
            </a:endParaRPr>
          </a:p>
          <a:p>
            <a:pPr indent="0" lvl="0" marL="0">
              <a:spcBef>
                <a:spcPts val="0"/>
              </a:spcBef>
              <a:spcAft>
                <a:spcPts val="0"/>
              </a:spcAft>
              <a:buNone/>
            </a:pPr>
            <a:r>
              <a:rPr lang="en" sz="1800">
                <a:solidFill>
                  <a:schemeClr val="accent5"/>
                </a:solidFill>
              </a:rPr>
              <a:t>P - Rustom</a:t>
            </a:r>
            <a:endParaRPr sz="1800">
              <a:solidFill>
                <a:schemeClr val="accent5"/>
              </a:solidFill>
            </a:endParaRPr>
          </a:p>
          <a:p>
            <a:pPr indent="0" lvl="0" marL="0">
              <a:spcBef>
                <a:spcPts val="0"/>
              </a:spcBef>
              <a:spcAft>
                <a:spcPts val="0"/>
              </a:spcAft>
              <a:buNone/>
            </a:pPr>
            <a:r>
              <a:rPr lang="en" sz="1800">
                <a:solidFill>
                  <a:schemeClr val="accent5"/>
                </a:solidFill>
              </a:rPr>
              <a:t>Q - Akshay Kumar</a:t>
            </a:r>
            <a:endParaRPr sz="1800">
              <a:solidFill>
                <a:schemeClr val="accent5"/>
              </a:solidFill>
            </a:endParaRPr>
          </a:p>
          <a:p>
            <a:pPr indent="0" lvl="0" marL="0">
              <a:spcBef>
                <a:spcPts val="0"/>
              </a:spcBef>
              <a:spcAft>
                <a:spcPts val="0"/>
              </a:spcAft>
              <a:buNone/>
            </a:pPr>
            <a:r>
              <a:rPr lang="en" sz="1800">
                <a:solidFill>
                  <a:schemeClr val="accent5"/>
                </a:solidFill>
              </a:rPr>
              <a:t>R - Ileana D’Cruz</a:t>
            </a:r>
            <a:endParaRPr sz="1800">
              <a:solidFill>
                <a:schemeClr val="accent5"/>
              </a:solidFill>
            </a:endParaRPr>
          </a:p>
          <a:p>
            <a:pPr indent="0" lvl="0" marL="0">
              <a:spcBef>
                <a:spcPts val="0"/>
              </a:spcBef>
              <a:spcAft>
                <a:spcPts val="0"/>
              </a:spcAft>
              <a:buNone/>
            </a:pPr>
            <a:r>
              <a:rPr lang="en" sz="1800">
                <a:solidFill>
                  <a:schemeClr val="accent5"/>
                </a:solidFill>
              </a:rPr>
              <a:t>S - Munnabhai MBBS</a:t>
            </a:r>
            <a:endParaRPr sz="1800">
              <a:solidFill>
                <a:schemeClr val="accent5"/>
              </a:solidFill>
            </a:endParaRPr>
          </a:p>
          <a:p>
            <a:pPr indent="0" lvl="0" marL="0">
              <a:spcBef>
                <a:spcPts val="0"/>
              </a:spcBef>
              <a:spcAft>
                <a:spcPts val="0"/>
              </a:spcAft>
              <a:buNone/>
            </a:pPr>
            <a:r>
              <a:rPr lang="en" sz="1800">
                <a:solidFill>
                  <a:schemeClr val="accent5"/>
                </a:solidFill>
              </a:rPr>
              <a:t>T - Midnight’s Children</a:t>
            </a:r>
            <a:endParaRPr sz="1800">
              <a:solidFill>
                <a:schemeClr val="accent5"/>
              </a:solidFill>
            </a:endParaRPr>
          </a:p>
          <a:p>
            <a:pPr indent="0" lvl="0" marL="0">
              <a:spcBef>
                <a:spcPts val="0"/>
              </a:spcBef>
              <a:spcAft>
                <a:spcPts val="0"/>
              </a:spcAft>
              <a:buNone/>
            </a:pPr>
            <a:r>
              <a:rPr lang="en" sz="1800">
                <a:solidFill>
                  <a:schemeClr val="accent5"/>
                </a:solidFill>
              </a:rPr>
              <a:t>U - Salman Rushdie</a:t>
            </a:r>
            <a:endParaRPr sz="1800">
              <a:solidFill>
                <a:schemeClr val="accent5"/>
              </a:solidFill>
            </a:endParaRPr>
          </a:p>
          <a:p>
            <a:pPr indent="0" lvl="0" marL="0">
              <a:spcBef>
                <a:spcPts val="0"/>
              </a:spcBef>
              <a:spcAft>
                <a:spcPts val="0"/>
              </a:spcAft>
              <a:buNone/>
            </a:pPr>
            <a:r>
              <a:rPr lang="en" sz="1800">
                <a:solidFill>
                  <a:schemeClr val="accent5"/>
                </a:solidFill>
              </a:rPr>
              <a:t>V - Netflix</a:t>
            </a:r>
            <a:endParaRPr sz="1800">
              <a:solidFill>
                <a:schemeClr val="accent5"/>
              </a:solidFill>
            </a:endParaRPr>
          </a:p>
          <a:p>
            <a:pPr indent="0" lvl="0" marL="0">
              <a:spcBef>
                <a:spcPts val="0"/>
              </a:spcBef>
              <a:spcAft>
                <a:spcPts val="0"/>
              </a:spcAft>
              <a:buNone/>
            </a:pPr>
            <a:r>
              <a:rPr lang="en" sz="1800">
                <a:solidFill>
                  <a:schemeClr val="accent5"/>
                </a:solidFill>
              </a:rPr>
              <a:t>W - Sacred Games</a:t>
            </a:r>
            <a:endParaRPr sz="1800">
              <a:solidFill>
                <a:schemeClr val="accent5"/>
              </a:solidFill>
            </a:endParaRPr>
          </a:p>
          <a:p>
            <a:pPr indent="0" lvl="0" marL="0">
              <a:spcBef>
                <a:spcPts val="0"/>
              </a:spcBef>
              <a:spcAft>
                <a:spcPts val="0"/>
              </a:spcAft>
              <a:buNone/>
            </a:pPr>
            <a:r>
              <a:rPr lang="en" sz="1800">
                <a:solidFill>
                  <a:schemeClr val="accent5"/>
                </a:solidFill>
              </a:rPr>
              <a:t>X - Vikram Chandra</a:t>
            </a:r>
            <a:endParaRPr sz="1800">
              <a:solidFill>
                <a:schemeClr val="accent5"/>
              </a:solidFill>
            </a:endParaRPr>
          </a:p>
          <a:p>
            <a:pPr indent="0" lvl="0" marL="0">
              <a:spcBef>
                <a:spcPts val="0"/>
              </a:spcBef>
              <a:spcAft>
                <a:spcPts val="0"/>
              </a:spcAft>
              <a:buNone/>
            </a:pPr>
            <a:r>
              <a:rPr lang="en" sz="1800">
                <a:solidFill>
                  <a:schemeClr val="accent5"/>
                </a:solidFill>
              </a:rPr>
              <a:t>Y - Saif Ali Khan</a:t>
            </a:r>
            <a:endParaRPr sz="1800">
              <a:solidFill>
                <a:schemeClr val="accent5"/>
              </a:solidFill>
            </a:endParaRPr>
          </a:p>
          <a:p>
            <a:pPr indent="0" lvl="0" marL="0">
              <a:spcBef>
                <a:spcPts val="0"/>
              </a:spcBef>
              <a:spcAft>
                <a:spcPts val="0"/>
              </a:spcAft>
              <a:buNone/>
            </a:pPr>
            <a:r>
              <a:rPr lang="en" sz="1800">
                <a:solidFill>
                  <a:schemeClr val="accent5"/>
                </a:solidFill>
              </a:rPr>
              <a:t>Z - Soha Ali Khan</a:t>
            </a:r>
            <a:endParaRPr sz="1800">
              <a:solidFill>
                <a:schemeClr val="accent5"/>
              </a:solidFill>
            </a:endParaRPr>
          </a:p>
          <a:p>
            <a:pPr indent="0" lvl="0" marL="0" rtl="0">
              <a:spcBef>
                <a:spcPts val="0"/>
              </a:spcBef>
              <a:spcAft>
                <a:spcPts val="0"/>
              </a:spcAft>
              <a:buNone/>
            </a:pPr>
            <a:r>
              <a:rPr lang="en" sz="1800">
                <a:solidFill>
                  <a:schemeClr val="accent5"/>
                </a:solidFill>
              </a:rPr>
              <a:t>AA - Mansur Ali Khan “Tiger” Pataudi</a:t>
            </a:r>
            <a:endParaRPr sz="1800">
              <a:solidFill>
                <a:schemeClr val="accent5"/>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Google Shape;918;p146"/>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That’s all, folks!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Australia</a:t>
            </a:r>
            <a:endParaRPr>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3</a:t>
            </a:r>
            <a:endParaRPr sz="2300">
              <a:solidFill>
                <a:srgbClr val="FF9900"/>
              </a:solidFill>
            </a:endParaRPr>
          </a:p>
          <a:p>
            <a:pPr indent="0" lvl="0" marL="0" rtl="0">
              <a:spcBef>
                <a:spcPts val="1600"/>
              </a:spcBef>
              <a:spcAft>
                <a:spcPts val="0"/>
              </a:spcAft>
              <a:buNone/>
            </a:pPr>
            <a:r>
              <a:rPr b="0" lang="en" sz="2400"/>
              <a:t>While the US boycott of the 1980 Moscow Olympics and the Soviet boycott of the 1984 Los Angeles edition are the most well-known, the very first major boycott of an Olympics was in 1976, in Montreal.</a:t>
            </a:r>
            <a:endParaRPr b="0" sz="2400"/>
          </a:p>
          <a:p>
            <a:pPr indent="0" lvl="0" marL="0" rtl="0">
              <a:spcBef>
                <a:spcPts val="1000"/>
              </a:spcBef>
              <a:spcAft>
                <a:spcPts val="1000"/>
              </a:spcAft>
              <a:buNone/>
            </a:pPr>
            <a:r>
              <a:rPr b="0" lang="en" sz="2400">
                <a:solidFill>
                  <a:schemeClr val="accent5"/>
                </a:solidFill>
              </a:rPr>
              <a:t>22 African Nations boycotted the Olympics</a:t>
            </a:r>
            <a:r>
              <a:rPr b="0" lang="en" sz="2400"/>
              <a:t>, as the IOC refused to ban New Zealand from the Games. The uproar was caused by a tour of the New Zealand rugby team earlier that year. </a:t>
            </a:r>
            <a:r>
              <a:rPr b="0" lang="en" sz="2400">
                <a:solidFill>
                  <a:schemeClr val="accent5"/>
                </a:solidFill>
              </a:rPr>
              <a:t>Why the uproar?</a:t>
            </a:r>
            <a:endParaRPr b="0" sz="2400">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0" name="Shape 170"/>
        <p:cNvGrpSpPr/>
        <p:nvPr/>
      </p:nvGrpSpPr>
      <p:grpSpPr>
        <a:xfrm>
          <a:off x="0" y="0"/>
          <a:ext cx="0" cy="0"/>
          <a:chOff x="0" y="0"/>
          <a:chExt cx="0" cy="0"/>
        </a:xfrm>
      </p:grpSpPr>
      <p:pic>
        <p:nvPicPr>
          <p:cNvPr id="171" name="Google Shape;171;p2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72" name="Google Shape;172;p2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73" name="Google Shape;173;p28"/>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They toured apartheid South Africa</a:t>
            </a:r>
            <a:endParaRPr>
              <a:solidFill>
                <a:schemeClr val="accent5"/>
              </a:solidFill>
            </a:endParaRPr>
          </a:p>
        </p:txBody>
      </p:sp>
      <p:pic>
        <p:nvPicPr>
          <p:cNvPr id="179" name="Google Shape;179;p29"/>
          <p:cNvPicPr preferRelativeResize="0"/>
          <p:nvPr/>
        </p:nvPicPr>
        <p:blipFill>
          <a:blip r:embed="rId3">
            <a:alphaModFix/>
          </a:blip>
          <a:stretch>
            <a:fillRect/>
          </a:stretch>
        </p:blipFill>
        <p:spPr>
          <a:xfrm>
            <a:off x="3510987" y="1944500"/>
            <a:ext cx="2122025" cy="319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283100" y="712150"/>
            <a:ext cx="84357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4</a:t>
            </a:r>
            <a:endParaRPr sz="2300">
              <a:solidFill>
                <a:srgbClr val="FF9900"/>
              </a:solidFill>
            </a:endParaRPr>
          </a:p>
          <a:p>
            <a:pPr indent="0" lvl="0" marL="0" rtl="0">
              <a:spcBef>
                <a:spcPts val="1600"/>
              </a:spcBef>
              <a:spcAft>
                <a:spcPts val="0"/>
              </a:spcAft>
              <a:buNone/>
            </a:pPr>
            <a:r>
              <a:rPr b="0" lang="en" sz="2000"/>
              <a:t>In 2011, a newly-discovered fungus was named by its discoverers as </a:t>
            </a:r>
            <a:r>
              <a:rPr b="0" i="1" lang="en" sz="2000"/>
              <a:t>Spongiforma _____________</a:t>
            </a:r>
            <a:r>
              <a:rPr b="0" lang="en" sz="2000"/>
              <a:t>, after a TV character.</a:t>
            </a:r>
            <a:endParaRPr b="0" sz="2000"/>
          </a:p>
          <a:p>
            <a:pPr indent="0" lvl="0" marL="0" rtl="0">
              <a:spcBef>
                <a:spcPts val="1000"/>
              </a:spcBef>
              <a:spcAft>
                <a:spcPts val="0"/>
              </a:spcAft>
              <a:buNone/>
            </a:pPr>
            <a:r>
              <a:rPr b="0" lang="en" sz="2000"/>
              <a:t>It’s shaped like a sea sponge, and has a fruity, or musty smell. In addition to its resemblance to a sea sponge, under a scanning electron microscope, the spore-producing area of the fungus looks like a seafloor carpeted in tube sponges, said the researchers.</a:t>
            </a:r>
            <a:endParaRPr b="0" sz="2000"/>
          </a:p>
          <a:p>
            <a:pPr indent="0" lvl="0" marL="0" rtl="0">
              <a:spcBef>
                <a:spcPts val="1000"/>
              </a:spcBef>
              <a:spcAft>
                <a:spcPts val="0"/>
              </a:spcAft>
              <a:buNone/>
            </a:pPr>
            <a:r>
              <a:rPr b="0" lang="en" sz="2000"/>
              <a:t>This further convinced them to name the species after the character.</a:t>
            </a:r>
            <a:endParaRPr b="0" sz="2000"/>
          </a:p>
          <a:p>
            <a:pPr indent="0" lvl="0" marL="0" rtl="0">
              <a:spcBef>
                <a:spcPts val="1000"/>
              </a:spcBef>
              <a:spcAft>
                <a:spcPts val="1000"/>
              </a:spcAft>
              <a:buNone/>
            </a:pPr>
            <a:r>
              <a:rPr b="0" lang="en" sz="2000">
                <a:solidFill>
                  <a:schemeClr val="accent5"/>
                </a:solidFill>
              </a:rPr>
              <a:t>After whom was it named?</a:t>
            </a:r>
            <a:endParaRPr b="0" sz="2000">
              <a:solidFill>
                <a:schemeClr val="accent5"/>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31"/>
          <p:cNvPicPr preferRelativeResize="0"/>
          <p:nvPr/>
        </p:nvPicPr>
        <p:blipFill>
          <a:blip r:embed="rId3">
            <a:alphaModFix/>
          </a:blip>
          <a:stretch>
            <a:fillRect/>
          </a:stretch>
        </p:blipFill>
        <p:spPr>
          <a:xfrm>
            <a:off x="1940300" y="1091400"/>
            <a:ext cx="5263400" cy="296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3663900" y="162737"/>
            <a:ext cx="4254600" cy="4818038"/>
          </a:xfrm>
          <a:prstGeom prst="rect">
            <a:avLst/>
          </a:prstGeom>
          <a:noFill/>
          <a:ln>
            <a:noFill/>
          </a:ln>
        </p:spPr>
      </p:pic>
      <p:pic>
        <p:nvPicPr>
          <p:cNvPr descr="Piece of duct tape sticking a note to the slide" id="79" name="Google Shape;79;p14"/>
          <p:cNvPicPr preferRelativeResize="0"/>
          <p:nvPr/>
        </p:nvPicPr>
        <p:blipFill rotWithShape="1">
          <a:blip r:embed="rId4">
            <a:alphaModFix/>
          </a:blip>
          <a:srcRect b="10011" l="9244" r="2118" t="5926"/>
          <a:stretch/>
        </p:blipFill>
        <p:spPr>
          <a:xfrm rot="154828">
            <a:off x="4755200" y="147301"/>
            <a:ext cx="2072000" cy="736050"/>
          </a:xfrm>
          <a:prstGeom prst="rect">
            <a:avLst/>
          </a:prstGeom>
          <a:noFill/>
          <a:ln>
            <a:noFill/>
          </a:ln>
        </p:spPr>
      </p:pic>
      <p:sp>
        <p:nvSpPr>
          <p:cNvPr id="80" name="Google Shape;80;p14"/>
          <p:cNvSpPr txBox="1"/>
          <p:nvPr/>
        </p:nvSpPr>
        <p:spPr>
          <a:xfrm>
            <a:off x="4074750" y="687397"/>
            <a:ext cx="3432900" cy="762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b="1" lang="en" sz="3000">
                <a:solidFill>
                  <a:schemeClr val="lt2"/>
                </a:solidFill>
                <a:latin typeface="Raleway"/>
                <a:ea typeface="Raleway"/>
                <a:cs typeface="Raleway"/>
                <a:sym typeface="Raleway"/>
              </a:rPr>
              <a:t>Work (it) out</a:t>
            </a:r>
            <a:endParaRPr b="1" sz="3000">
              <a:solidFill>
                <a:schemeClr val="lt2"/>
              </a:solidFill>
              <a:latin typeface="Raleway"/>
              <a:ea typeface="Raleway"/>
              <a:cs typeface="Raleway"/>
              <a:sym typeface="Raleway"/>
            </a:endParaRPr>
          </a:p>
        </p:txBody>
      </p:sp>
      <p:sp>
        <p:nvSpPr>
          <p:cNvPr id="81" name="Google Shape;81;p14"/>
          <p:cNvSpPr txBox="1"/>
          <p:nvPr>
            <p:ph idx="4294967295" type="body"/>
          </p:nvPr>
        </p:nvSpPr>
        <p:spPr>
          <a:xfrm>
            <a:off x="4074750" y="1377480"/>
            <a:ext cx="3432900" cy="3327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Raleway"/>
                <a:ea typeface="Raleway"/>
                <a:cs typeface="Raleway"/>
                <a:sym typeface="Raleway"/>
              </a:rPr>
              <a:t>No negatives for guessing.</a:t>
            </a:r>
            <a:br>
              <a:rPr lang="en" sz="1200">
                <a:latin typeface="Raleway"/>
                <a:ea typeface="Raleway"/>
                <a:cs typeface="Raleway"/>
                <a:sym typeface="Raleway"/>
              </a:rPr>
            </a:br>
            <a:r>
              <a:rPr lang="en" sz="1200">
                <a:latin typeface="Raleway"/>
                <a:ea typeface="Raleway"/>
                <a:cs typeface="Raleway"/>
                <a:sym typeface="Raleway"/>
              </a:rPr>
              <a:t>Positives for a fun answer. </a:t>
            </a:r>
            <a:endParaRPr sz="1200">
              <a:latin typeface="Raleway"/>
              <a:ea typeface="Raleway"/>
              <a:cs typeface="Raleway"/>
              <a:sym typeface="Raleway"/>
            </a:endParaRPr>
          </a:p>
          <a:p>
            <a:pPr indent="-317500" lvl="0" marL="457200" rtl="0">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15 Infinite Pounce</a:t>
            </a:r>
            <a:br>
              <a:rPr lang="en" sz="1400">
                <a:latin typeface="Raleway"/>
                <a:ea typeface="Raleway"/>
                <a:cs typeface="Raleway"/>
                <a:sym typeface="Raleway"/>
              </a:rPr>
            </a:br>
            <a:r>
              <a:rPr lang="en" sz="1200">
                <a:latin typeface="Raleway"/>
                <a:ea typeface="Raleway"/>
                <a:cs typeface="Raleway"/>
                <a:sym typeface="Raleway"/>
              </a:rPr>
              <a:t>Clockwise</a:t>
            </a:r>
            <a:br>
              <a:rPr lang="en" sz="1200">
                <a:latin typeface="Raleway"/>
                <a:ea typeface="Raleway"/>
                <a:cs typeface="Raleway"/>
                <a:sym typeface="Raleway"/>
              </a:rPr>
            </a:br>
            <a:r>
              <a:rPr lang="en" sz="1200">
                <a:latin typeface="Raleway"/>
                <a:ea typeface="Raleway"/>
                <a:cs typeface="Raleway"/>
                <a:sym typeface="Raleway"/>
              </a:rPr>
              <a:t>+10/-10 on the pounce</a:t>
            </a:r>
            <a:br>
              <a:rPr lang="en" sz="1200">
                <a:latin typeface="Raleway"/>
                <a:ea typeface="Raleway"/>
                <a:cs typeface="Raleway"/>
                <a:sym typeface="Raleway"/>
              </a:rPr>
            </a:br>
            <a:r>
              <a:rPr lang="en" sz="1200">
                <a:latin typeface="Raleway"/>
                <a:ea typeface="Raleway"/>
                <a:cs typeface="Raleway"/>
                <a:sym typeface="Raleway"/>
              </a:rPr>
              <a:t>+10/0 on the bounce</a:t>
            </a:r>
            <a:endParaRPr sz="1200">
              <a:latin typeface="Raleway"/>
              <a:ea typeface="Raleway"/>
              <a:cs typeface="Raleway"/>
              <a:sym typeface="Raleway"/>
            </a:endParaRPr>
          </a:p>
          <a:p>
            <a:pPr indent="-317500" lvl="0" marL="457200" rtl="0">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1 Written Round</a:t>
            </a:r>
            <a:endParaRPr sz="1200">
              <a:latin typeface="Raleway"/>
              <a:ea typeface="Raleway"/>
              <a:cs typeface="Raleway"/>
              <a:sym typeface="Raleway"/>
            </a:endParaRPr>
          </a:p>
          <a:p>
            <a:pPr indent="-317500" lvl="0" marL="457200" rtl="0">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15 Infinite Pounce</a:t>
            </a:r>
            <a:br>
              <a:rPr lang="en" sz="1400">
                <a:latin typeface="Raleway"/>
                <a:ea typeface="Raleway"/>
                <a:cs typeface="Raleway"/>
                <a:sym typeface="Raleway"/>
              </a:rPr>
            </a:br>
            <a:r>
              <a:rPr lang="en" sz="1200">
                <a:latin typeface="Raleway"/>
                <a:ea typeface="Raleway"/>
                <a:cs typeface="Raleway"/>
                <a:sym typeface="Raleway"/>
              </a:rPr>
              <a:t>Anti-Clockwise</a:t>
            </a:r>
            <a:br>
              <a:rPr lang="en" sz="1200">
                <a:latin typeface="Raleway"/>
                <a:ea typeface="Raleway"/>
                <a:cs typeface="Raleway"/>
                <a:sym typeface="Raleway"/>
              </a:rPr>
            </a:br>
            <a:r>
              <a:rPr lang="en" sz="1200">
                <a:latin typeface="Raleway"/>
                <a:ea typeface="Raleway"/>
                <a:cs typeface="Raleway"/>
                <a:sym typeface="Raleway"/>
              </a:rPr>
              <a:t>+10/-10 on the pounce</a:t>
            </a:r>
            <a:br>
              <a:rPr lang="en" sz="1200">
                <a:latin typeface="Raleway"/>
                <a:ea typeface="Raleway"/>
                <a:cs typeface="Raleway"/>
                <a:sym typeface="Raleway"/>
              </a:rPr>
            </a:br>
            <a:r>
              <a:rPr lang="en" sz="1200">
                <a:latin typeface="Raleway"/>
                <a:ea typeface="Raleway"/>
                <a:cs typeface="Raleway"/>
                <a:sym typeface="Raleway"/>
              </a:rPr>
              <a:t>+10/0 on the bounce</a:t>
            </a:r>
            <a:endParaRPr sz="1200">
              <a:latin typeface="Raleway"/>
              <a:ea typeface="Raleway"/>
              <a:cs typeface="Raleway"/>
              <a:sym typeface="Raleway"/>
            </a:endParaRPr>
          </a:p>
          <a:p>
            <a:pPr indent="-317500" lvl="0" marL="457200" rtl="0">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1 Basterland / A se AA tak</a:t>
            </a:r>
            <a:endParaRPr sz="1200">
              <a:latin typeface="Raleway"/>
              <a:ea typeface="Raleway"/>
              <a:cs typeface="Raleway"/>
              <a:sym typeface="Raleway"/>
            </a:endParaRPr>
          </a:p>
        </p:txBody>
      </p:sp>
      <p:pic>
        <p:nvPicPr>
          <p:cNvPr id="82" name="Google Shape;82;p14"/>
          <p:cNvPicPr preferRelativeResize="0"/>
          <p:nvPr/>
        </p:nvPicPr>
        <p:blipFill>
          <a:blip r:embed="rId5">
            <a:alphaModFix/>
          </a:blip>
          <a:stretch>
            <a:fillRect/>
          </a:stretch>
        </p:blipFill>
        <p:spPr>
          <a:xfrm>
            <a:off x="1661470" y="2283225"/>
            <a:ext cx="2002425" cy="1128125"/>
          </a:xfrm>
          <a:prstGeom prst="rect">
            <a:avLst/>
          </a:prstGeom>
          <a:noFill/>
          <a:ln>
            <a:noFill/>
          </a:ln>
        </p:spPr>
      </p:pic>
      <p:pic>
        <p:nvPicPr>
          <p:cNvPr id="83" name="Google Shape;83;p14"/>
          <p:cNvPicPr preferRelativeResize="0"/>
          <p:nvPr/>
        </p:nvPicPr>
        <p:blipFill>
          <a:blip r:embed="rId6">
            <a:alphaModFix/>
          </a:blip>
          <a:stretch>
            <a:fillRect/>
          </a:stretch>
        </p:blipFill>
        <p:spPr>
          <a:xfrm>
            <a:off x="1661475" y="786018"/>
            <a:ext cx="2002425" cy="1269532"/>
          </a:xfrm>
          <a:prstGeom prst="rect">
            <a:avLst/>
          </a:prstGeom>
          <a:noFill/>
          <a:ln>
            <a:noFill/>
          </a:ln>
        </p:spPr>
      </p:pic>
      <p:pic>
        <p:nvPicPr>
          <p:cNvPr id="84" name="Google Shape;84;p14"/>
          <p:cNvPicPr preferRelativeResize="0"/>
          <p:nvPr/>
        </p:nvPicPr>
        <p:blipFill>
          <a:blip r:embed="rId7">
            <a:alphaModFix/>
          </a:blip>
          <a:stretch>
            <a:fillRect/>
          </a:stretch>
        </p:blipFill>
        <p:spPr>
          <a:xfrm>
            <a:off x="1661475" y="3584550"/>
            <a:ext cx="2002425" cy="12775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3"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95" name="Google Shape;195;p3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96" name="Google Shape;196;p32"/>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accent5"/>
                </a:solidFill>
              </a:rPr>
              <a:t>Spongebob Squarepants</a:t>
            </a:r>
            <a:endParaRPr>
              <a:solidFill>
                <a:schemeClr val="accent5"/>
              </a:solidFill>
            </a:endParaRPr>
          </a:p>
          <a:p>
            <a:pPr indent="0" lvl="0" marL="0" rtl="0">
              <a:spcBef>
                <a:spcPts val="0"/>
              </a:spcBef>
              <a:spcAft>
                <a:spcPts val="0"/>
              </a:spcAft>
              <a:buNone/>
            </a:pPr>
            <a:r>
              <a:rPr lang="en">
                <a:solidFill>
                  <a:schemeClr val="accent5"/>
                </a:solidFill>
              </a:rPr>
              <a:t>(Spongiforma Squarepantsii)</a:t>
            </a:r>
            <a:endParaRPr>
              <a:solidFill>
                <a:schemeClr val="accent5"/>
              </a:solidFill>
            </a:endParaRPr>
          </a:p>
        </p:txBody>
      </p:sp>
      <p:pic>
        <p:nvPicPr>
          <p:cNvPr id="202" name="Google Shape;202;p33"/>
          <p:cNvPicPr preferRelativeResize="0"/>
          <p:nvPr/>
        </p:nvPicPr>
        <p:blipFill>
          <a:blip r:embed="rId3">
            <a:alphaModFix/>
          </a:blip>
          <a:stretch>
            <a:fillRect/>
          </a:stretch>
        </p:blipFill>
        <p:spPr>
          <a:xfrm>
            <a:off x="2286000" y="2532250"/>
            <a:ext cx="4572000" cy="2247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FF9900"/>
                </a:solidFill>
              </a:rPr>
              <a:t>Question 5</a:t>
            </a:r>
            <a:endParaRPr sz="1800">
              <a:solidFill>
                <a:srgbClr val="FF9900"/>
              </a:solidFill>
            </a:endParaRPr>
          </a:p>
          <a:p>
            <a:pPr indent="0" lvl="0" marL="0" rtl="0">
              <a:spcBef>
                <a:spcPts val="1600"/>
              </a:spcBef>
              <a:spcAft>
                <a:spcPts val="0"/>
              </a:spcAft>
              <a:buNone/>
            </a:pPr>
            <a:r>
              <a:rPr b="0" lang="en" sz="1800"/>
              <a:t>Commissioned in 1921 and finished in 1924, Queen Mary's Dolls' House was a gift planned for Queen Mary by her cousin, Princess Marie Louise. It was an elaborate miniature of the royal palace and its many rooms, with details so intricate, that the shotguns in the house load and crack, there’s a running water supply, as well as electric lighting and even miniature crown jewels!</a:t>
            </a:r>
            <a:endParaRPr b="0" sz="1800"/>
          </a:p>
          <a:p>
            <a:pPr indent="0" lvl="0" marL="0" rtl="0">
              <a:spcBef>
                <a:spcPts val="1000"/>
              </a:spcBef>
              <a:spcAft>
                <a:spcPts val="0"/>
              </a:spcAft>
              <a:buNone/>
            </a:pPr>
            <a:r>
              <a:rPr b="0" lang="en" sz="1800"/>
              <a:t>Obviously, such an elaborate job, would require the best craftsmen, architects and engineers of the time. So, Princess Marie Louise asked </a:t>
            </a:r>
            <a:r>
              <a:rPr b="0" lang="en" sz="1800">
                <a:solidFill>
                  <a:schemeClr val="accent5"/>
                </a:solidFill>
              </a:rPr>
              <a:t>X</a:t>
            </a:r>
            <a:r>
              <a:rPr b="0" lang="en" sz="1800"/>
              <a:t>, one of the most famous of his kind at the time, to design this 1:12 scale model. &lt;Image on next slide&gt; </a:t>
            </a:r>
            <a:endParaRPr b="0" sz="1800"/>
          </a:p>
          <a:p>
            <a:pPr indent="0" lvl="0" marL="0" rtl="0">
              <a:spcBef>
                <a:spcPts val="1000"/>
              </a:spcBef>
              <a:spcAft>
                <a:spcPts val="1000"/>
              </a:spcAft>
              <a:buNone/>
            </a:pPr>
            <a:r>
              <a:rPr b="0" lang="en" sz="1800"/>
              <a:t>Incidentally, </a:t>
            </a:r>
            <a:r>
              <a:rPr b="0" lang="en" sz="1800">
                <a:solidFill>
                  <a:schemeClr val="accent5"/>
                </a:solidFill>
              </a:rPr>
              <a:t>X</a:t>
            </a:r>
            <a:r>
              <a:rPr b="0" lang="en" sz="1800"/>
              <a:t>'s name is now used a pejorative in the world of Internet comments, to refer to sycophants loyal to one country’s previous establishment.</a:t>
            </a:r>
            <a:endParaRPr b="0" sz="1800">
              <a:solidFill>
                <a:schemeClr val="accent5"/>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3">
            <a:alphaModFix/>
          </a:blip>
          <a:stretch>
            <a:fillRect/>
          </a:stretch>
        </p:blipFill>
        <p:spPr>
          <a:xfrm>
            <a:off x="152400" y="614313"/>
            <a:ext cx="5794000" cy="3914875"/>
          </a:xfrm>
          <a:prstGeom prst="rect">
            <a:avLst/>
          </a:prstGeom>
          <a:noFill/>
          <a:ln>
            <a:noFill/>
          </a:ln>
        </p:spPr>
      </p:pic>
      <p:pic>
        <p:nvPicPr>
          <p:cNvPr id="213" name="Google Shape;213;p35"/>
          <p:cNvPicPr preferRelativeResize="0"/>
          <p:nvPr/>
        </p:nvPicPr>
        <p:blipFill>
          <a:blip r:embed="rId4">
            <a:alphaModFix/>
          </a:blip>
          <a:stretch>
            <a:fillRect/>
          </a:stretch>
        </p:blipFill>
        <p:spPr>
          <a:xfrm>
            <a:off x="6136400" y="614313"/>
            <a:ext cx="2740417" cy="3914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7" name="Shape 217"/>
        <p:cNvGrpSpPr/>
        <p:nvPr/>
      </p:nvGrpSpPr>
      <p:grpSpPr>
        <a:xfrm>
          <a:off x="0" y="0"/>
          <a:ext cx="0" cy="0"/>
          <a:chOff x="0" y="0"/>
          <a:chExt cx="0" cy="0"/>
        </a:xfrm>
      </p:grpSpPr>
      <p:pic>
        <p:nvPicPr>
          <p:cNvPr id="218" name="Google Shape;218;p3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19" name="Google Shape;219;p3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20" name="Google Shape;220;p36"/>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Sir Edwin Lutyens</a:t>
            </a:r>
            <a:endParaRPr>
              <a:solidFill>
                <a:schemeClr val="accent5"/>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6</a:t>
            </a:r>
            <a:endParaRPr sz="2300">
              <a:solidFill>
                <a:srgbClr val="FF9900"/>
              </a:solidFill>
            </a:endParaRPr>
          </a:p>
          <a:p>
            <a:pPr indent="0" lvl="0" marL="0" rtl="0">
              <a:spcBef>
                <a:spcPts val="1600"/>
              </a:spcBef>
              <a:spcAft>
                <a:spcPts val="0"/>
              </a:spcAft>
              <a:buNone/>
            </a:pPr>
            <a:r>
              <a:rPr b="0" lang="en" sz="2100"/>
              <a:t>The prestigious Scripps National Spelling Bee in the US has come to be dominated by Indian-Americans in the last couple of decades, with each of the last 11 editions being won by them, as well as 15 of the 19 in this century.</a:t>
            </a:r>
            <a:endParaRPr b="0" sz="2100"/>
          </a:p>
          <a:p>
            <a:pPr indent="0" lvl="0" marL="0" rtl="0">
              <a:spcBef>
                <a:spcPts val="1000"/>
              </a:spcBef>
              <a:spcAft>
                <a:spcPts val="0"/>
              </a:spcAft>
              <a:buNone/>
            </a:pPr>
            <a:r>
              <a:rPr b="0" lang="en" sz="2100"/>
              <a:t>The first Indian-American champion, though, was back in 1985, when 13-year-old Balu Natarajan spelled </a:t>
            </a:r>
            <a:r>
              <a:rPr b="0" i="1" lang="en" sz="2100"/>
              <a:t>milieu</a:t>
            </a:r>
            <a:r>
              <a:rPr b="0" lang="en" sz="2100"/>
              <a:t> for the win. Fellow 13-year-old Kate Lingley finished runner-up after misspelling a word that means “</a:t>
            </a:r>
            <a:r>
              <a:rPr b="0" lang="en" sz="2100">
                <a:solidFill>
                  <a:schemeClr val="accent5"/>
                </a:solidFill>
              </a:rPr>
              <a:t>a confused mixture</a:t>
            </a:r>
            <a:r>
              <a:rPr b="0" lang="en" sz="2100"/>
              <a:t>”.</a:t>
            </a:r>
            <a:endParaRPr b="0" sz="2100"/>
          </a:p>
          <a:p>
            <a:pPr indent="0" lvl="0" marL="0" rtl="0">
              <a:spcBef>
                <a:spcPts val="1000"/>
              </a:spcBef>
              <a:spcAft>
                <a:spcPts val="1000"/>
              </a:spcAft>
              <a:buNone/>
            </a:pPr>
            <a:r>
              <a:rPr b="0" lang="en" sz="2100"/>
              <a:t>Curiously, searches for this word in India spiked in May 2017. </a:t>
            </a:r>
            <a:r>
              <a:rPr b="0" lang="en" sz="2100">
                <a:solidFill>
                  <a:schemeClr val="accent5"/>
                </a:solidFill>
              </a:rPr>
              <a:t>What’s the good word?</a:t>
            </a:r>
            <a:endParaRPr b="0" sz="2100">
              <a:solidFill>
                <a:schemeClr val="accent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4" name="Shape 234"/>
        <p:cNvGrpSpPr/>
        <p:nvPr/>
      </p:nvGrpSpPr>
      <p:grpSpPr>
        <a:xfrm>
          <a:off x="0" y="0"/>
          <a:ext cx="0" cy="0"/>
          <a:chOff x="0" y="0"/>
          <a:chExt cx="0" cy="0"/>
        </a:xfrm>
      </p:grpSpPr>
      <p:pic>
        <p:nvPicPr>
          <p:cNvPr id="235" name="Google Shape;235;p3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36" name="Google Shape;236;p3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37" name="Google Shape;237;p39"/>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Farrago</a:t>
            </a:r>
            <a:endParaRPr>
              <a:solidFill>
                <a:schemeClr val="accent5"/>
              </a:solidFill>
            </a:endParaRPr>
          </a:p>
        </p:txBody>
      </p:sp>
      <p:pic>
        <p:nvPicPr>
          <p:cNvPr id="243" name="Google Shape;243;p40"/>
          <p:cNvPicPr preferRelativeResize="0"/>
          <p:nvPr/>
        </p:nvPicPr>
        <p:blipFill>
          <a:blip r:embed="rId3">
            <a:alphaModFix/>
          </a:blip>
          <a:stretch>
            <a:fillRect/>
          </a:stretch>
        </p:blipFill>
        <p:spPr>
          <a:xfrm>
            <a:off x="4156895" y="0"/>
            <a:ext cx="498711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7</a:t>
            </a:r>
            <a:endParaRPr sz="2300">
              <a:solidFill>
                <a:srgbClr val="FF9900"/>
              </a:solidFill>
            </a:endParaRPr>
          </a:p>
          <a:p>
            <a:pPr indent="0" lvl="0" marL="0" rtl="0">
              <a:spcBef>
                <a:spcPts val="1600"/>
              </a:spcBef>
              <a:spcAft>
                <a:spcPts val="0"/>
              </a:spcAft>
              <a:buNone/>
            </a:pPr>
            <a:r>
              <a:rPr b="0" lang="en" sz="2400"/>
              <a:t>&lt;Image on next slide&gt; This is an image from the cover for the Economist’s June 23rd-29th edition this year.</a:t>
            </a:r>
            <a:endParaRPr b="0" sz="2400"/>
          </a:p>
          <a:p>
            <a:pPr indent="0" lvl="0" marL="0" rtl="0">
              <a:spcBef>
                <a:spcPts val="1000"/>
              </a:spcBef>
              <a:spcAft>
                <a:spcPts val="1000"/>
              </a:spcAft>
              <a:buNone/>
            </a:pPr>
            <a:r>
              <a:rPr b="0" lang="en" sz="2400"/>
              <a:t>Nice and simple - what </a:t>
            </a:r>
            <a:r>
              <a:rPr b="0" i="1" lang="en" sz="2400"/>
              <a:t>last</a:t>
            </a:r>
            <a:r>
              <a:rPr b="0" lang="en" sz="2400"/>
              <a:t> is it referring to?</a:t>
            </a:r>
            <a:endParaRPr b="0" sz="2400"/>
          </a:p>
        </p:txBody>
      </p:sp>
      <p:pic>
        <p:nvPicPr>
          <p:cNvPr id="249" name="Google Shape;249;p41"/>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5"/>
          <p:cNvSpPr txBox="1"/>
          <p:nvPr>
            <p:ph type="title"/>
          </p:nvPr>
        </p:nvSpPr>
        <p:spPr>
          <a:xfrm>
            <a:off x="283102" y="1016950"/>
            <a:ext cx="2075400" cy="3835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Egypt</a:t>
            </a:r>
            <a:endParaRPr sz="2400"/>
          </a:p>
          <a:p>
            <a:pPr indent="0" lvl="0" marL="0">
              <a:spcBef>
                <a:spcPts val="0"/>
              </a:spcBef>
              <a:spcAft>
                <a:spcPts val="0"/>
              </a:spcAft>
              <a:buNone/>
            </a:pPr>
            <a:r>
              <a:rPr lang="en" sz="2400">
                <a:solidFill>
                  <a:schemeClr val="accent5"/>
                </a:solidFill>
              </a:rPr>
              <a:t>Russia</a:t>
            </a:r>
            <a:endParaRPr sz="2400">
              <a:solidFill>
                <a:schemeClr val="accent5"/>
              </a:solidFill>
            </a:endParaRPr>
          </a:p>
          <a:p>
            <a:pPr indent="0" lvl="0" marL="0">
              <a:spcBef>
                <a:spcPts val="0"/>
              </a:spcBef>
              <a:spcAft>
                <a:spcPts val="0"/>
              </a:spcAft>
              <a:buNone/>
            </a:pPr>
            <a:r>
              <a:rPr lang="en" sz="2400"/>
              <a:t>Saudi Arabia</a:t>
            </a:r>
            <a:endParaRPr sz="2400"/>
          </a:p>
          <a:p>
            <a:pPr indent="0" lvl="0" marL="0">
              <a:spcBef>
                <a:spcPts val="0"/>
              </a:spcBef>
              <a:spcAft>
                <a:spcPts val="0"/>
              </a:spcAft>
              <a:buNone/>
            </a:pPr>
            <a:r>
              <a:rPr lang="en" sz="2400">
                <a:solidFill>
                  <a:schemeClr val="accent5"/>
                </a:solidFill>
              </a:rPr>
              <a:t>Uruguay</a:t>
            </a:r>
            <a:endParaRPr sz="2400">
              <a:solidFill>
                <a:schemeClr val="accent5"/>
              </a:solidFill>
            </a:endParaRPr>
          </a:p>
          <a:p>
            <a:pPr indent="0" lvl="0" marL="0">
              <a:spcBef>
                <a:spcPts val="0"/>
              </a:spcBef>
              <a:spcAft>
                <a:spcPts val="0"/>
              </a:spcAft>
              <a:buNone/>
            </a:pPr>
            <a:r>
              <a:t/>
            </a:r>
            <a:endParaRPr sz="2400"/>
          </a:p>
          <a:p>
            <a:pPr indent="0" lvl="0" marL="0">
              <a:spcBef>
                <a:spcPts val="0"/>
              </a:spcBef>
              <a:spcAft>
                <a:spcPts val="0"/>
              </a:spcAft>
              <a:buNone/>
            </a:pPr>
            <a:r>
              <a:rPr lang="en" sz="2400">
                <a:solidFill>
                  <a:schemeClr val="accent5"/>
                </a:solidFill>
              </a:rPr>
              <a:t>Spain</a:t>
            </a:r>
            <a:endParaRPr sz="2400">
              <a:solidFill>
                <a:schemeClr val="accent5"/>
              </a:solidFill>
            </a:endParaRPr>
          </a:p>
          <a:p>
            <a:pPr indent="0" lvl="0" marL="0">
              <a:spcBef>
                <a:spcPts val="0"/>
              </a:spcBef>
              <a:spcAft>
                <a:spcPts val="0"/>
              </a:spcAft>
              <a:buNone/>
            </a:pPr>
            <a:r>
              <a:rPr lang="en" sz="2400"/>
              <a:t>Morocco</a:t>
            </a:r>
            <a:endParaRPr sz="2400"/>
          </a:p>
          <a:p>
            <a:pPr indent="0" lvl="0" marL="0">
              <a:spcBef>
                <a:spcPts val="0"/>
              </a:spcBef>
              <a:spcAft>
                <a:spcPts val="0"/>
              </a:spcAft>
              <a:buNone/>
            </a:pPr>
            <a:r>
              <a:rPr lang="en" sz="2400"/>
              <a:t>Iran</a:t>
            </a:r>
            <a:endParaRPr sz="2400"/>
          </a:p>
          <a:p>
            <a:pPr indent="0" lvl="0" marL="0" rtl="0">
              <a:spcBef>
                <a:spcPts val="0"/>
              </a:spcBef>
              <a:spcAft>
                <a:spcPts val="0"/>
              </a:spcAft>
              <a:buNone/>
            </a:pPr>
            <a:r>
              <a:rPr lang="en" sz="2400">
                <a:solidFill>
                  <a:schemeClr val="accent5"/>
                </a:solidFill>
              </a:rPr>
              <a:t>Portugal</a:t>
            </a:r>
            <a:endParaRPr sz="2400">
              <a:solidFill>
                <a:schemeClr val="accent5"/>
              </a:solidFill>
            </a:endParaRPr>
          </a:p>
        </p:txBody>
      </p:sp>
      <p:sp>
        <p:nvSpPr>
          <p:cNvPr id="90" name="Google Shape;90;p15"/>
          <p:cNvSpPr txBox="1"/>
          <p:nvPr>
            <p:ph type="title"/>
          </p:nvPr>
        </p:nvSpPr>
        <p:spPr>
          <a:xfrm>
            <a:off x="2358502" y="1016950"/>
            <a:ext cx="2075400" cy="3835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Serbia</a:t>
            </a:r>
            <a:endParaRPr sz="2400"/>
          </a:p>
          <a:p>
            <a:pPr indent="0" lvl="0" marL="0">
              <a:spcBef>
                <a:spcPts val="0"/>
              </a:spcBef>
              <a:spcAft>
                <a:spcPts val="0"/>
              </a:spcAft>
              <a:buNone/>
            </a:pPr>
            <a:r>
              <a:rPr lang="en" sz="2400"/>
              <a:t>Costa Rica</a:t>
            </a:r>
            <a:endParaRPr sz="2400"/>
          </a:p>
          <a:p>
            <a:pPr indent="0" lvl="0" marL="0">
              <a:spcBef>
                <a:spcPts val="0"/>
              </a:spcBef>
              <a:spcAft>
                <a:spcPts val="0"/>
              </a:spcAft>
              <a:buNone/>
            </a:pPr>
            <a:r>
              <a:rPr lang="en" sz="2400">
                <a:solidFill>
                  <a:schemeClr val="accent5"/>
                </a:solidFill>
              </a:rPr>
              <a:t>Brazil</a:t>
            </a:r>
            <a:endParaRPr sz="2400">
              <a:solidFill>
                <a:schemeClr val="accent5"/>
              </a:solidFill>
            </a:endParaRPr>
          </a:p>
          <a:p>
            <a:pPr indent="0" lvl="0" marL="0">
              <a:spcBef>
                <a:spcPts val="0"/>
              </a:spcBef>
              <a:spcAft>
                <a:spcPts val="0"/>
              </a:spcAft>
              <a:buNone/>
            </a:pPr>
            <a:r>
              <a:rPr lang="en" sz="2400">
                <a:solidFill>
                  <a:schemeClr val="accent5"/>
                </a:solidFill>
              </a:rPr>
              <a:t>Switzerland</a:t>
            </a:r>
            <a:endParaRPr sz="2400">
              <a:solidFill>
                <a:schemeClr val="accent5"/>
              </a:solidFill>
            </a:endParaRPr>
          </a:p>
          <a:p>
            <a:pPr indent="0" lvl="0" marL="0">
              <a:spcBef>
                <a:spcPts val="0"/>
              </a:spcBef>
              <a:spcAft>
                <a:spcPts val="0"/>
              </a:spcAft>
              <a:buNone/>
            </a:pPr>
            <a:r>
              <a:t/>
            </a:r>
            <a:endParaRPr sz="2400"/>
          </a:p>
          <a:p>
            <a:pPr indent="0" lvl="0" marL="0">
              <a:spcBef>
                <a:spcPts val="0"/>
              </a:spcBef>
              <a:spcAft>
                <a:spcPts val="0"/>
              </a:spcAft>
              <a:buNone/>
            </a:pPr>
            <a:r>
              <a:rPr lang="en" sz="2400">
                <a:solidFill>
                  <a:schemeClr val="accent5"/>
                </a:solidFill>
              </a:rPr>
              <a:t>France</a:t>
            </a:r>
            <a:endParaRPr sz="2400">
              <a:solidFill>
                <a:schemeClr val="accent5"/>
              </a:solidFill>
            </a:endParaRPr>
          </a:p>
          <a:p>
            <a:pPr indent="0" lvl="0" marL="0">
              <a:spcBef>
                <a:spcPts val="0"/>
              </a:spcBef>
              <a:spcAft>
                <a:spcPts val="0"/>
              </a:spcAft>
              <a:buNone/>
            </a:pPr>
            <a:r>
              <a:rPr lang="en" sz="2400"/>
              <a:t>Peru</a:t>
            </a:r>
            <a:endParaRPr sz="2400"/>
          </a:p>
          <a:p>
            <a:pPr indent="0" lvl="0" marL="0">
              <a:spcBef>
                <a:spcPts val="0"/>
              </a:spcBef>
              <a:spcAft>
                <a:spcPts val="0"/>
              </a:spcAft>
              <a:buNone/>
            </a:pPr>
            <a:r>
              <a:rPr lang="en" sz="2400"/>
              <a:t>Australia</a:t>
            </a:r>
            <a:endParaRPr sz="2400"/>
          </a:p>
          <a:p>
            <a:pPr indent="0" lvl="0" marL="0" rtl="0">
              <a:spcBef>
                <a:spcPts val="0"/>
              </a:spcBef>
              <a:spcAft>
                <a:spcPts val="0"/>
              </a:spcAft>
              <a:buNone/>
            </a:pPr>
            <a:r>
              <a:rPr lang="en" sz="2400">
                <a:solidFill>
                  <a:schemeClr val="accent5"/>
                </a:solidFill>
              </a:rPr>
              <a:t>Denmark</a:t>
            </a:r>
            <a:endParaRPr sz="2400">
              <a:solidFill>
                <a:schemeClr val="accent5"/>
              </a:solidFill>
            </a:endParaRPr>
          </a:p>
        </p:txBody>
      </p:sp>
      <p:sp>
        <p:nvSpPr>
          <p:cNvPr id="91" name="Google Shape;91;p15"/>
          <p:cNvSpPr txBox="1"/>
          <p:nvPr>
            <p:ph type="title"/>
          </p:nvPr>
        </p:nvSpPr>
        <p:spPr>
          <a:xfrm>
            <a:off x="4433902" y="1016950"/>
            <a:ext cx="2075400" cy="3835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solidFill>
                  <a:schemeClr val="accent5"/>
                </a:solidFill>
              </a:rPr>
              <a:t>Croatia</a:t>
            </a:r>
            <a:endParaRPr sz="2400">
              <a:solidFill>
                <a:schemeClr val="accent5"/>
              </a:solidFill>
            </a:endParaRPr>
          </a:p>
          <a:p>
            <a:pPr indent="0" lvl="0" marL="0">
              <a:spcBef>
                <a:spcPts val="0"/>
              </a:spcBef>
              <a:spcAft>
                <a:spcPts val="0"/>
              </a:spcAft>
              <a:buNone/>
            </a:pPr>
            <a:r>
              <a:rPr lang="en" sz="2400">
                <a:solidFill>
                  <a:schemeClr val="accent5"/>
                </a:solidFill>
              </a:rPr>
              <a:t>Argentina</a:t>
            </a:r>
            <a:endParaRPr sz="2400">
              <a:solidFill>
                <a:schemeClr val="accent5"/>
              </a:solidFill>
            </a:endParaRPr>
          </a:p>
          <a:p>
            <a:pPr indent="0" lvl="0" marL="0">
              <a:spcBef>
                <a:spcPts val="0"/>
              </a:spcBef>
              <a:spcAft>
                <a:spcPts val="0"/>
              </a:spcAft>
              <a:buNone/>
            </a:pPr>
            <a:r>
              <a:rPr lang="en" sz="2400"/>
              <a:t>Nigeria</a:t>
            </a:r>
            <a:endParaRPr sz="2400"/>
          </a:p>
          <a:p>
            <a:pPr indent="0" lvl="0" marL="0">
              <a:spcBef>
                <a:spcPts val="0"/>
              </a:spcBef>
              <a:spcAft>
                <a:spcPts val="0"/>
              </a:spcAft>
              <a:buNone/>
            </a:pPr>
            <a:r>
              <a:rPr lang="en" sz="2400"/>
              <a:t>Iceland</a:t>
            </a:r>
            <a:endParaRPr sz="2400"/>
          </a:p>
          <a:p>
            <a:pPr indent="0" lvl="0" marL="0">
              <a:spcBef>
                <a:spcPts val="0"/>
              </a:spcBef>
              <a:spcAft>
                <a:spcPts val="0"/>
              </a:spcAft>
              <a:buNone/>
            </a:pPr>
            <a:r>
              <a:t/>
            </a:r>
            <a:endParaRPr sz="2400"/>
          </a:p>
          <a:p>
            <a:pPr indent="0" lvl="0" marL="0">
              <a:spcBef>
                <a:spcPts val="0"/>
              </a:spcBef>
              <a:spcAft>
                <a:spcPts val="0"/>
              </a:spcAft>
              <a:buNone/>
            </a:pPr>
            <a:r>
              <a:rPr lang="en" sz="2400">
                <a:solidFill>
                  <a:schemeClr val="accent5"/>
                </a:solidFill>
              </a:rPr>
              <a:t>England</a:t>
            </a:r>
            <a:endParaRPr sz="2400">
              <a:solidFill>
                <a:schemeClr val="accent5"/>
              </a:solidFill>
            </a:endParaRPr>
          </a:p>
          <a:p>
            <a:pPr indent="0" lvl="0" marL="0">
              <a:spcBef>
                <a:spcPts val="0"/>
              </a:spcBef>
              <a:spcAft>
                <a:spcPts val="0"/>
              </a:spcAft>
              <a:buNone/>
            </a:pPr>
            <a:r>
              <a:rPr lang="en" sz="2400">
                <a:solidFill>
                  <a:schemeClr val="accent5"/>
                </a:solidFill>
              </a:rPr>
              <a:t>Belgium</a:t>
            </a:r>
            <a:endParaRPr sz="2400">
              <a:solidFill>
                <a:schemeClr val="accent5"/>
              </a:solidFill>
            </a:endParaRPr>
          </a:p>
          <a:p>
            <a:pPr indent="0" lvl="0" marL="0">
              <a:spcBef>
                <a:spcPts val="0"/>
              </a:spcBef>
              <a:spcAft>
                <a:spcPts val="0"/>
              </a:spcAft>
              <a:buNone/>
            </a:pPr>
            <a:r>
              <a:rPr lang="en" sz="2400"/>
              <a:t>Panama</a:t>
            </a:r>
            <a:endParaRPr sz="2400"/>
          </a:p>
          <a:p>
            <a:pPr indent="0" lvl="0" marL="0" rtl="0">
              <a:spcBef>
                <a:spcPts val="0"/>
              </a:spcBef>
              <a:spcAft>
                <a:spcPts val="0"/>
              </a:spcAft>
              <a:buNone/>
            </a:pPr>
            <a:r>
              <a:rPr lang="en" sz="2400"/>
              <a:t>Tunisia</a:t>
            </a:r>
            <a:endParaRPr sz="2400"/>
          </a:p>
        </p:txBody>
      </p:sp>
      <p:sp>
        <p:nvSpPr>
          <p:cNvPr id="92" name="Google Shape;92;p15"/>
          <p:cNvSpPr txBox="1"/>
          <p:nvPr>
            <p:ph type="title"/>
          </p:nvPr>
        </p:nvSpPr>
        <p:spPr>
          <a:xfrm>
            <a:off x="6509302" y="958800"/>
            <a:ext cx="2075400" cy="3835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2400"/>
              <a:t>Senegal</a:t>
            </a:r>
            <a:endParaRPr sz="2400"/>
          </a:p>
          <a:p>
            <a:pPr indent="0" lvl="0" marL="0">
              <a:spcBef>
                <a:spcPts val="0"/>
              </a:spcBef>
              <a:spcAft>
                <a:spcPts val="0"/>
              </a:spcAft>
              <a:buNone/>
            </a:pPr>
            <a:r>
              <a:rPr lang="en" sz="2400"/>
              <a:t>Poland</a:t>
            </a:r>
            <a:endParaRPr sz="2400"/>
          </a:p>
          <a:p>
            <a:pPr indent="0" lvl="0" marL="0">
              <a:spcBef>
                <a:spcPts val="0"/>
              </a:spcBef>
              <a:spcAft>
                <a:spcPts val="0"/>
              </a:spcAft>
              <a:buNone/>
            </a:pPr>
            <a:r>
              <a:rPr lang="en" sz="2400">
                <a:solidFill>
                  <a:schemeClr val="accent5"/>
                </a:solidFill>
              </a:rPr>
              <a:t>Japan</a:t>
            </a:r>
            <a:endParaRPr sz="2400">
              <a:solidFill>
                <a:schemeClr val="accent5"/>
              </a:solidFill>
            </a:endParaRPr>
          </a:p>
          <a:p>
            <a:pPr indent="0" lvl="0" marL="0">
              <a:spcBef>
                <a:spcPts val="0"/>
              </a:spcBef>
              <a:spcAft>
                <a:spcPts val="0"/>
              </a:spcAft>
              <a:buNone/>
            </a:pPr>
            <a:r>
              <a:rPr lang="en" sz="2400">
                <a:solidFill>
                  <a:schemeClr val="accent5"/>
                </a:solidFill>
              </a:rPr>
              <a:t>Colombia</a:t>
            </a:r>
            <a:endParaRPr sz="2400">
              <a:solidFill>
                <a:schemeClr val="accent5"/>
              </a:solidFill>
            </a:endParaRPr>
          </a:p>
          <a:p>
            <a:pPr indent="0" lvl="0" marL="0">
              <a:spcBef>
                <a:spcPts val="0"/>
              </a:spcBef>
              <a:spcAft>
                <a:spcPts val="0"/>
              </a:spcAft>
              <a:buNone/>
            </a:pPr>
            <a:r>
              <a:t/>
            </a:r>
            <a:endParaRPr sz="2400"/>
          </a:p>
          <a:p>
            <a:pPr indent="0" lvl="0" marL="0">
              <a:spcBef>
                <a:spcPts val="0"/>
              </a:spcBef>
              <a:spcAft>
                <a:spcPts val="0"/>
              </a:spcAft>
              <a:buNone/>
            </a:pPr>
            <a:r>
              <a:rPr lang="en" sz="2400"/>
              <a:t>Germany</a:t>
            </a:r>
            <a:endParaRPr sz="2400"/>
          </a:p>
          <a:p>
            <a:pPr indent="0" lvl="0" marL="0">
              <a:spcBef>
                <a:spcPts val="0"/>
              </a:spcBef>
              <a:spcAft>
                <a:spcPts val="0"/>
              </a:spcAft>
              <a:buNone/>
            </a:pPr>
            <a:r>
              <a:rPr lang="en" sz="2400">
                <a:solidFill>
                  <a:schemeClr val="accent5"/>
                </a:solidFill>
              </a:rPr>
              <a:t>Mexico</a:t>
            </a:r>
            <a:endParaRPr sz="2400">
              <a:solidFill>
                <a:schemeClr val="accent5"/>
              </a:solidFill>
            </a:endParaRPr>
          </a:p>
          <a:p>
            <a:pPr indent="0" lvl="0" marL="0">
              <a:spcBef>
                <a:spcPts val="0"/>
              </a:spcBef>
              <a:spcAft>
                <a:spcPts val="0"/>
              </a:spcAft>
              <a:buNone/>
            </a:pPr>
            <a:r>
              <a:rPr lang="en" sz="2400">
                <a:solidFill>
                  <a:schemeClr val="accent5"/>
                </a:solidFill>
              </a:rPr>
              <a:t>Sweden</a:t>
            </a:r>
            <a:endParaRPr sz="2400">
              <a:solidFill>
                <a:schemeClr val="accent5"/>
              </a:solidFill>
            </a:endParaRPr>
          </a:p>
          <a:p>
            <a:pPr indent="0" lvl="0" marL="0" rtl="0">
              <a:spcBef>
                <a:spcPts val="0"/>
              </a:spcBef>
              <a:spcAft>
                <a:spcPts val="0"/>
              </a:spcAft>
              <a:buNone/>
            </a:pPr>
            <a:r>
              <a:rPr lang="en" sz="2400"/>
              <a:t>South Korea</a:t>
            </a:r>
            <a:endParaRPr sz="2400"/>
          </a:p>
        </p:txBody>
      </p:sp>
      <p:pic>
        <p:nvPicPr>
          <p:cNvPr id="93" name="Google Shape;93;p15"/>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42"/>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8" name="Shape 258"/>
        <p:cNvGrpSpPr/>
        <p:nvPr/>
      </p:nvGrpSpPr>
      <p:grpSpPr>
        <a:xfrm>
          <a:off x="0" y="0"/>
          <a:ext cx="0" cy="0"/>
          <a:chOff x="0" y="0"/>
          <a:chExt cx="0" cy="0"/>
        </a:xfrm>
      </p:grpSpPr>
      <p:pic>
        <p:nvPicPr>
          <p:cNvPr id="259" name="Google Shape;259;p4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60" name="Google Shape;260;p4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61" name="Google Shape;261;p43"/>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283100" y="712150"/>
            <a:ext cx="49860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Saudi Arabia becomes the last country to allow women to drive</a:t>
            </a:r>
            <a:endParaRPr>
              <a:solidFill>
                <a:schemeClr val="accent5"/>
              </a:solidFill>
            </a:endParaRPr>
          </a:p>
        </p:txBody>
      </p:sp>
      <p:pic>
        <p:nvPicPr>
          <p:cNvPr id="267" name="Google Shape;267;p44"/>
          <p:cNvPicPr preferRelativeResize="0"/>
          <p:nvPr/>
        </p:nvPicPr>
        <p:blipFill rotWithShape="1">
          <a:blip r:embed="rId3">
            <a:alphaModFix/>
          </a:blip>
          <a:srcRect b="2612" l="29497" r="29619" t="2375"/>
          <a:stretch/>
        </p:blipFill>
        <p:spPr>
          <a:xfrm>
            <a:off x="5268950" y="131725"/>
            <a:ext cx="3738450" cy="4880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8</a:t>
            </a:r>
            <a:endParaRPr sz="2300">
              <a:solidFill>
                <a:srgbClr val="FF9900"/>
              </a:solidFill>
            </a:endParaRPr>
          </a:p>
          <a:p>
            <a:pPr indent="0" lvl="0" marL="0" rtl="0">
              <a:spcBef>
                <a:spcPts val="1600"/>
              </a:spcBef>
              <a:spcAft>
                <a:spcPts val="0"/>
              </a:spcAft>
              <a:buNone/>
            </a:pPr>
            <a:r>
              <a:rPr b="0" lang="en" sz="1800"/>
              <a:t>The Iranian national team at the World Cup was in the news just before the tournament, claiming their participation in the tournament was jeopardised.</a:t>
            </a:r>
            <a:endParaRPr b="0" sz="1800"/>
          </a:p>
          <a:p>
            <a:pPr indent="0" lvl="0" marL="0" rtl="0">
              <a:spcBef>
                <a:spcPts val="1000"/>
              </a:spcBef>
              <a:spcAft>
                <a:spcPts val="0"/>
              </a:spcAft>
              <a:buNone/>
            </a:pPr>
            <a:r>
              <a:rPr b="0" lang="en" sz="1800"/>
              <a:t>“</a:t>
            </a:r>
            <a:r>
              <a:rPr b="0" lang="en" sz="1800">
                <a:solidFill>
                  <a:schemeClr val="accent5"/>
                </a:solidFill>
              </a:rPr>
              <a:t>What Nike did to us was very wrong</a:t>
            </a:r>
            <a:r>
              <a:rPr b="0" lang="en" sz="1800"/>
              <a:t>," forward Karim Ansarifard told ESPN. “I can tell you, as a footballer, we don't compare diplomatic and political problems to sports.”</a:t>
            </a:r>
            <a:endParaRPr b="0" sz="1800"/>
          </a:p>
          <a:p>
            <a:pPr indent="0" lvl="0" marL="0" rtl="0">
              <a:spcBef>
                <a:spcPts val="1000"/>
              </a:spcBef>
              <a:spcAft>
                <a:spcPts val="0"/>
              </a:spcAft>
              <a:buNone/>
            </a:pPr>
            <a:r>
              <a:rPr b="0" lang="en" sz="1800"/>
              <a:t>Adidas, Nike’s German rival, jumped at the opportunity to one-up their rival.</a:t>
            </a:r>
            <a:br>
              <a:rPr b="0" lang="en" sz="1800"/>
            </a:br>
            <a:r>
              <a:rPr b="0" lang="en" sz="1800"/>
              <a:t>“We equip the Iranian team because a lot of Iranians love football, and at the end of the day we believe in sport,” its CEO Kasper Rorsted told Russia’s RT.com. “We believe that through sport we have the power to change lives.”</a:t>
            </a:r>
            <a:endParaRPr b="0" sz="1800"/>
          </a:p>
          <a:p>
            <a:pPr indent="0" lvl="0" marL="0" rtl="0">
              <a:spcBef>
                <a:spcPts val="1000"/>
              </a:spcBef>
              <a:spcAft>
                <a:spcPts val="0"/>
              </a:spcAft>
              <a:buNone/>
            </a:pPr>
            <a:r>
              <a:rPr b="0" lang="en" sz="1800"/>
              <a:t>Nike, meanwhile, claimed the story was misleading.</a:t>
            </a:r>
            <a:endParaRPr b="0" sz="1800"/>
          </a:p>
          <a:p>
            <a:pPr indent="0" lvl="0" marL="0" rtl="0">
              <a:spcBef>
                <a:spcPts val="1000"/>
              </a:spcBef>
              <a:spcAft>
                <a:spcPts val="0"/>
              </a:spcAft>
              <a:buNone/>
            </a:pPr>
            <a:r>
              <a:rPr b="0" lang="en" sz="1800">
                <a:solidFill>
                  <a:schemeClr val="accent5"/>
                </a:solidFill>
              </a:rPr>
              <a:t>What did Nike do (or not do)</a:t>
            </a:r>
            <a:r>
              <a:rPr b="0" lang="en" sz="1800"/>
              <a:t> to the Iran men’s football team?</a:t>
            </a:r>
            <a:endParaRPr b="0" sz="1800"/>
          </a:p>
          <a:p>
            <a:pPr indent="0" lvl="0" marL="0" rtl="0">
              <a:spcBef>
                <a:spcPts val="1000"/>
              </a:spcBef>
              <a:spcAft>
                <a:spcPts val="1000"/>
              </a:spcAft>
              <a:buNone/>
            </a:pPr>
            <a:r>
              <a:t/>
            </a:r>
            <a:endParaRPr b="0" sz="2400"/>
          </a:p>
        </p:txBody>
      </p:sp>
      <p:pic>
        <p:nvPicPr>
          <p:cNvPr id="273" name="Google Shape;273;p45"/>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7" name="Shape 277"/>
        <p:cNvGrpSpPr/>
        <p:nvPr/>
      </p:nvGrpSpPr>
      <p:grpSpPr>
        <a:xfrm>
          <a:off x="0" y="0"/>
          <a:ext cx="0" cy="0"/>
          <a:chOff x="0" y="0"/>
          <a:chExt cx="0" cy="0"/>
        </a:xfrm>
      </p:grpSpPr>
      <p:pic>
        <p:nvPicPr>
          <p:cNvPr id="278" name="Google Shape;278;p4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79" name="Google Shape;279;p4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80" name="Google Shape;280;p46"/>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Nike couldn’t send shoes to the team because of US sanctions against Iran</a:t>
            </a:r>
            <a:endParaRPr>
              <a:solidFill>
                <a:schemeClr val="accent5"/>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8"/>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9</a:t>
            </a:r>
            <a:endParaRPr sz="2300">
              <a:solidFill>
                <a:srgbClr val="FF9900"/>
              </a:solidFill>
            </a:endParaRPr>
          </a:p>
          <a:p>
            <a:pPr indent="0" lvl="0" marL="0" rtl="0">
              <a:spcBef>
                <a:spcPts val="1600"/>
              </a:spcBef>
              <a:spcAft>
                <a:spcPts val="0"/>
              </a:spcAft>
              <a:buNone/>
            </a:pPr>
            <a:r>
              <a:rPr b="0" lang="en" sz="2000"/>
              <a:t>Of the more politically interesting groups in the World Cup, Group E has made quite a mark in the tournament.</a:t>
            </a:r>
            <a:endParaRPr b="0" sz="2000"/>
          </a:p>
          <a:p>
            <a:pPr indent="0" lvl="0" marL="0" rtl="0">
              <a:spcBef>
                <a:spcPts val="1000"/>
              </a:spcBef>
              <a:spcAft>
                <a:spcPts val="0"/>
              </a:spcAft>
              <a:buNone/>
            </a:pPr>
            <a:r>
              <a:rPr b="0" lang="en" sz="2000"/>
              <a:t>After a 1-0 win in the opening round, Serbia’s foreign minister Ivica Dacic, said “The victory over the team of Costa Rica was one small, sweet revenge.”, as the Central American Country was one of the first to recognise an act in 2008 that Serbia continues to strongly detest.</a:t>
            </a:r>
            <a:endParaRPr b="0" sz="2000"/>
          </a:p>
          <a:p>
            <a:pPr indent="0" lvl="0" marL="0" rtl="0">
              <a:spcBef>
                <a:spcPts val="1000"/>
              </a:spcBef>
              <a:spcAft>
                <a:spcPts val="0"/>
              </a:spcAft>
              <a:buNone/>
            </a:pPr>
            <a:r>
              <a:rPr b="0" lang="en" sz="2000"/>
              <a:t>This was brought to the fore in their next game, when Switzerland’s goalscorers, Granit Xhaka and Xherdan Shaqiri, both performed a celebration for which both were later fined. &lt;Picture on next slide&gt;</a:t>
            </a:r>
            <a:endParaRPr b="0" sz="2000"/>
          </a:p>
          <a:p>
            <a:pPr indent="0" lvl="0" marL="0" rtl="0">
              <a:spcBef>
                <a:spcPts val="1000"/>
              </a:spcBef>
              <a:spcAft>
                <a:spcPts val="1000"/>
              </a:spcAft>
              <a:buNone/>
            </a:pPr>
            <a:r>
              <a:rPr b="0" lang="en" sz="2000">
                <a:solidFill>
                  <a:schemeClr val="accent5"/>
                </a:solidFill>
              </a:rPr>
              <a:t>What event in 2008 was the Foreign Minister referring to?</a:t>
            </a:r>
            <a:endParaRPr b="0" sz="2000">
              <a:solidFill>
                <a:schemeClr val="accent5"/>
              </a:solidFill>
            </a:endParaRPr>
          </a:p>
        </p:txBody>
      </p:sp>
      <p:pic>
        <p:nvPicPr>
          <p:cNvPr id="291" name="Google Shape;291;p48"/>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id="296" name="Google Shape;296;p49"/>
          <p:cNvPicPr preferRelativeResize="0"/>
          <p:nvPr/>
        </p:nvPicPr>
        <p:blipFill>
          <a:blip r:embed="rId3">
            <a:alphaModFix/>
          </a:blip>
          <a:stretch>
            <a:fillRect/>
          </a:stretch>
        </p:blipFill>
        <p:spPr>
          <a:xfrm>
            <a:off x="152400" y="152400"/>
            <a:ext cx="8688270" cy="48386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00" name="Shape 300"/>
        <p:cNvGrpSpPr/>
        <p:nvPr/>
      </p:nvGrpSpPr>
      <p:grpSpPr>
        <a:xfrm>
          <a:off x="0" y="0"/>
          <a:ext cx="0" cy="0"/>
          <a:chOff x="0" y="0"/>
          <a:chExt cx="0" cy="0"/>
        </a:xfrm>
      </p:grpSpPr>
      <p:pic>
        <p:nvPicPr>
          <p:cNvPr id="301" name="Google Shape;301;p50"/>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02" name="Google Shape;302;p5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03" name="Google Shape;303;p50"/>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Kosovo’s declaration of independence from Serbia</a:t>
            </a:r>
            <a:endParaRPr>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6"/>
          <p:cNvSpPr txBox="1"/>
          <p:nvPr>
            <p:ph type="title"/>
          </p:nvPr>
        </p:nvSpPr>
        <p:spPr>
          <a:xfrm>
            <a:off x="283102" y="1016950"/>
            <a:ext cx="2075400" cy="3835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highlight>
                  <a:schemeClr val="accent5"/>
                </a:highlight>
              </a:rPr>
              <a:t>Egypt</a:t>
            </a:r>
            <a:endParaRPr sz="2400">
              <a:highlight>
                <a:schemeClr val="accent5"/>
              </a:highlight>
            </a:endParaRPr>
          </a:p>
          <a:p>
            <a:pPr indent="0" lvl="0" marL="0" rtl="0">
              <a:spcBef>
                <a:spcPts val="0"/>
              </a:spcBef>
              <a:spcAft>
                <a:spcPts val="0"/>
              </a:spcAft>
              <a:buNone/>
            </a:pPr>
            <a:r>
              <a:rPr b="0" lang="en" sz="2400">
                <a:solidFill>
                  <a:srgbClr val="666666"/>
                </a:solidFill>
              </a:rPr>
              <a:t>Russia</a:t>
            </a:r>
            <a:endParaRPr b="0" sz="2400">
              <a:solidFill>
                <a:srgbClr val="666666"/>
              </a:solidFill>
            </a:endParaRPr>
          </a:p>
          <a:p>
            <a:pPr indent="0" lvl="0" marL="0" rtl="0">
              <a:spcBef>
                <a:spcPts val="0"/>
              </a:spcBef>
              <a:spcAft>
                <a:spcPts val="0"/>
              </a:spcAft>
              <a:buNone/>
            </a:pPr>
            <a:r>
              <a:rPr lang="en" sz="2400">
                <a:highlight>
                  <a:schemeClr val="accent5"/>
                </a:highlight>
              </a:rPr>
              <a:t>Saudi Arabia</a:t>
            </a:r>
            <a:endParaRPr sz="2400">
              <a:highlight>
                <a:schemeClr val="accent5"/>
              </a:highlight>
            </a:endParaRPr>
          </a:p>
          <a:p>
            <a:pPr indent="0" lvl="0" marL="0" rtl="0">
              <a:spcBef>
                <a:spcPts val="0"/>
              </a:spcBef>
              <a:spcAft>
                <a:spcPts val="0"/>
              </a:spcAft>
              <a:buNone/>
            </a:pPr>
            <a:r>
              <a:rPr b="0" lang="en" sz="2400">
                <a:solidFill>
                  <a:srgbClr val="666666"/>
                </a:solidFill>
              </a:rPr>
              <a:t>Uruguay</a:t>
            </a:r>
            <a:endParaRPr sz="2400"/>
          </a:p>
          <a:p>
            <a:pPr indent="0" lvl="0" marL="0" rtl="0">
              <a:spcBef>
                <a:spcPts val="0"/>
              </a:spcBef>
              <a:spcAft>
                <a:spcPts val="0"/>
              </a:spcAft>
              <a:buNone/>
            </a:pPr>
            <a:r>
              <a:t/>
            </a:r>
            <a:endParaRPr sz="2400"/>
          </a:p>
          <a:p>
            <a:pPr indent="0" lvl="0" marL="0" rtl="0">
              <a:spcBef>
                <a:spcPts val="0"/>
              </a:spcBef>
              <a:spcAft>
                <a:spcPts val="0"/>
              </a:spcAft>
              <a:buNone/>
            </a:pPr>
            <a:r>
              <a:rPr b="0" lang="en" sz="2400">
                <a:solidFill>
                  <a:srgbClr val="666666"/>
                </a:solidFill>
              </a:rPr>
              <a:t>Spain</a:t>
            </a:r>
            <a:endParaRPr sz="2400"/>
          </a:p>
          <a:p>
            <a:pPr indent="0" lvl="0" marL="0" rtl="0">
              <a:spcBef>
                <a:spcPts val="0"/>
              </a:spcBef>
              <a:spcAft>
                <a:spcPts val="0"/>
              </a:spcAft>
              <a:buNone/>
            </a:pPr>
            <a:r>
              <a:rPr lang="en" sz="2400">
                <a:highlight>
                  <a:schemeClr val="accent5"/>
                </a:highlight>
              </a:rPr>
              <a:t>Morocco</a:t>
            </a:r>
            <a:endParaRPr sz="2400">
              <a:highlight>
                <a:schemeClr val="accent5"/>
              </a:highlight>
            </a:endParaRPr>
          </a:p>
          <a:p>
            <a:pPr indent="0" lvl="0" marL="0" rtl="0">
              <a:spcBef>
                <a:spcPts val="0"/>
              </a:spcBef>
              <a:spcAft>
                <a:spcPts val="0"/>
              </a:spcAft>
              <a:buNone/>
            </a:pPr>
            <a:r>
              <a:rPr lang="en" sz="2400">
                <a:highlight>
                  <a:schemeClr val="accent5"/>
                </a:highlight>
              </a:rPr>
              <a:t>Iran</a:t>
            </a:r>
            <a:endParaRPr sz="2400">
              <a:highlight>
                <a:schemeClr val="accent5"/>
              </a:highlight>
            </a:endParaRPr>
          </a:p>
          <a:p>
            <a:pPr indent="0" lvl="0" marL="0" rtl="0">
              <a:spcBef>
                <a:spcPts val="0"/>
              </a:spcBef>
              <a:spcAft>
                <a:spcPts val="0"/>
              </a:spcAft>
              <a:buNone/>
            </a:pPr>
            <a:r>
              <a:rPr b="0" lang="en" sz="2400">
                <a:solidFill>
                  <a:srgbClr val="666666"/>
                </a:solidFill>
              </a:rPr>
              <a:t>Portugal</a:t>
            </a:r>
            <a:endParaRPr sz="2400"/>
          </a:p>
        </p:txBody>
      </p:sp>
      <p:sp>
        <p:nvSpPr>
          <p:cNvPr id="99" name="Google Shape;99;p16"/>
          <p:cNvSpPr txBox="1"/>
          <p:nvPr>
            <p:ph type="title"/>
          </p:nvPr>
        </p:nvSpPr>
        <p:spPr>
          <a:xfrm>
            <a:off x="2358502" y="1016950"/>
            <a:ext cx="2075400" cy="3835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highlight>
                  <a:schemeClr val="accent5"/>
                </a:highlight>
              </a:rPr>
              <a:t>Serbia</a:t>
            </a:r>
            <a:endParaRPr sz="2400">
              <a:highlight>
                <a:schemeClr val="accent5"/>
              </a:highlight>
            </a:endParaRPr>
          </a:p>
          <a:p>
            <a:pPr indent="0" lvl="0" marL="0" rtl="0">
              <a:spcBef>
                <a:spcPts val="0"/>
              </a:spcBef>
              <a:spcAft>
                <a:spcPts val="0"/>
              </a:spcAft>
              <a:buNone/>
            </a:pPr>
            <a:r>
              <a:rPr lang="en" sz="2400">
                <a:highlight>
                  <a:schemeClr val="accent5"/>
                </a:highlight>
              </a:rPr>
              <a:t>Costa Rica</a:t>
            </a:r>
            <a:endParaRPr sz="2400">
              <a:highlight>
                <a:schemeClr val="accent5"/>
              </a:highlight>
            </a:endParaRPr>
          </a:p>
          <a:p>
            <a:pPr indent="0" lvl="0" marL="0" rtl="0">
              <a:spcBef>
                <a:spcPts val="0"/>
              </a:spcBef>
              <a:spcAft>
                <a:spcPts val="0"/>
              </a:spcAft>
              <a:buNone/>
            </a:pPr>
            <a:r>
              <a:rPr b="0" lang="en" sz="2400">
                <a:solidFill>
                  <a:srgbClr val="666666"/>
                </a:solidFill>
              </a:rPr>
              <a:t>Brazil</a:t>
            </a:r>
            <a:endParaRPr sz="2400"/>
          </a:p>
          <a:p>
            <a:pPr indent="0" lvl="0" marL="0" rtl="0">
              <a:spcBef>
                <a:spcPts val="0"/>
              </a:spcBef>
              <a:spcAft>
                <a:spcPts val="0"/>
              </a:spcAft>
              <a:buNone/>
            </a:pPr>
            <a:r>
              <a:rPr b="0" lang="en" sz="2400">
                <a:solidFill>
                  <a:srgbClr val="666666"/>
                </a:solidFill>
              </a:rPr>
              <a:t>Switzerland</a:t>
            </a:r>
            <a:endParaRPr sz="2400"/>
          </a:p>
          <a:p>
            <a:pPr indent="0" lvl="0" marL="0" rtl="0">
              <a:spcBef>
                <a:spcPts val="0"/>
              </a:spcBef>
              <a:spcAft>
                <a:spcPts val="0"/>
              </a:spcAft>
              <a:buNone/>
            </a:pPr>
            <a:r>
              <a:t/>
            </a:r>
            <a:endParaRPr sz="2400"/>
          </a:p>
          <a:p>
            <a:pPr indent="0" lvl="0" marL="0" rtl="0">
              <a:spcBef>
                <a:spcPts val="0"/>
              </a:spcBef>
              <a:spcAft>
                <a:spcPts val="0"/>
              </a:spcAft>
              <a:buNone/>
            </a:pPr>
            <a:r>
              <a:rPr b="0" lang="en" sz="2400">
                <a:solidFill>
                  <a:srgbClr val="666666"/>
                </a:solidFill>
              </a:rPr>
              <a:t>France</a:t>
            </a:r>
            <a:endParaRPr sz="2400"/>
          </a:p>
          <a:p>
            <a:pPr indent="0" lvl="0" marL="0" rtl="0">
              <a:spcBef>
                <a:spcPts val="0"/>
              </a:spcBef>
              <a:spcAft>
                <a:spcPts val="0"/>
              </a:spcAft>
              <a:buNone/>
            </a:pPr>
            <a:r>
              <a:rPr lang="en" sz="2400">
                <a:highlight>
                  <a:schemeClr val="accent5"/>
                </a:highlight>
              </a:rPr>
              <a:t>Peru</a:t>
            </a:r>
            <a:endParaRPr sz="2400">
              <a:highlight>
                <a:schemeClr val="accent5"/>
              </a:highlight>
            </a:endParaRPr>
          </a:p>
          <a:p>
            <a:pPr indent="0" lvl="0" marL="0" rtl="0">
              <a:spcBef>
                <a:spcPts val="0"/>
              </a:spcBef>
              <a:spcAft>
                <a:spcPts val="0"/>
              </a:spcAft>
              <a:buNone/>
            </a:pPr>
            <a:r>
              <a:rPr lang="en" sz="2400">
                <a:highlight>
                  <a:schemeClr val="accent5"/>
                </a:highlight>
              </a:rPr>
              <a:t>Australia</a:t>
            </a:r>
            <a:endParaRPr sz="2400">
              <a:highlight>
                <a:schemeClr val="accent5"/>
              </a:highlight>
            </a:endParaRPr>
          </a:p>
          <a:p>
            <a:pPr indent="0" lvl="0" marL="0" rtl="0">
              <a:spcBef>
                <a:spcPts val="0"/>
              </a:spcBef>
              <a:spcAft>
                <a:spcPts val="0"/>
              </a:spcAft>
              <a:buNone/>
            </a:pPr>
            <a:r>
              <a:rPr b="0" lang="en" sz="2400">
                <a:solidFill>
                  <a:srgbClr val="666666"/>
                </a:solidFill>
              </a:rPr>
              <a:t>Denmark</a:t>
            </a:r>
            <a:endParaRPr sz="2400"/>
          </a:p>
        </p:txBody>
      </p:sp>
      <p:sp>
        <p:nvSpPr>
          <p:cNvPr id="100" name="Google Shape;100;p16"/>
          <p:cNvSpPr txBox="1"/>
          <p:nvPr>
            <p:ph type="title"/>
          </p:nvPr>
        </p:nvSpPr>
        <p:spPr>
          <a:xfrm>
            <a:off x="4433902" y="1016950"/>
            <a:ext cx="2075400" cy="3835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b="0" lang="en" sz="2400">
                <a:solidFill>
                  <a:srgbClr val="666666"/>
                </a:solidFill>
              </a:rPr>
              <a:t>Croatia</a:t>
            </a:r>
            <a:endParaRPr sz="2400"/>
          </a:p>
          <a:p>
            <a:pPr indent="0" lvl="0" marL="0" rtl="0">
              <a:spcBef>
                <a:spcPts val="0"/>
              </a:spcBef>
              <a:spcAft>
                <a:spcPts val="0"/>
              </a:spcAft>
              <a:buNone/>
            </a:pPr>
            <a:r>
              <a:rPr b="0" lang="en" sz="2400">
                <a:solidFill>
                  <a:srgbClr val="666666"/>
                </a:solidFill>
              </a:rPr>
              <a:t>Argentina</a:t>
            </a:r>
            <a:endParaRPr sz="2400"/>
          </a:p>
          <a:p>
            <a:pPr indent="0" lvl="0" marL="0" rtl="0">
              <a:spcBef>
                <a:spcPts val="0"/>
              </a:spcBef>
              <a:spcAft>
                <a:spcPts val="0"/>
              </a:spcAft>
              <a:buNone/>
            </a:pPr>
            <a:r>
              <a:rPr lang="en" sz="2400">
                <a:highlight>
                  <a:schemeClr val="accent5"/>
                </a:highlight>
              </a:rPr>
              <a:t>Nigeria</a:t>
            </a:r>
            <a:endParaRPr sz="2400">
              <a:highlight>
                <a:schemeClr val="accent5"/>
              </a:highlight>
            </a:endParaRPr>
          </a:p>
          <a:p>
            <a:pPr indent="0" lvl="0" marL="0" rtl="0">
              <a:spcBef>
                <a:spcPts val="0"/>
              </a:spcBef>
              <a:spcAft>
                <a:spcPts val="0"/>
              </a:spcAft>
              <a:buNone/>
            </a:pPr>
            <a:r>
              <a:rPr lang="en" sz="2400">
                <a:highlight>
                  <a:schemeClr val="accent5"/>
                </a:highlight>
              </a:rPr>
              <a:t>Iceland</a:t>
            </a:r>
            <a:endParaRPr sz="2400">
              <a:highlight>
                <a:schemeClr val="accent5"/>
              </a:highlight>
            </a:endParaRPr>
          </a:p>
          <a:p>
            <a:pPr indent="0" lvl="0" marL="0" rtl="0">
              <a:spcBef>
                <a:spcPts val="0"/>
              </a:spcBef>
              <a:spcAft>
                <a:spcPts val="0"/>
              </a:spcAft>
              <a:buNone/>
            </a:pPr>
            <a:r>
              <a:t/>
            </a:r>
            <a:endParaRPr sz="2400"/>
          </a:p>
          <a:p>
            <a:pPr indent="0" lvl="0" marL="0" rtl="0">
              <a:spcBef>
                <a:spcPts val="0"/>
              </a:spcBef>
              <a:spcAft>
                <a:spcPts val="0"/>
              </a:spcAft>
              <a:buNone/>
            </a:pPr>
            <a:r>
              <a:rPr b="0" lang="en" sz="2400">
                <a:solidFill>
                  <a:srgbClr val="666666"/>
                </a:solidFill>
              </a:rPr>
              <a:t>England</a:t>
            </a:r>
            <a:endParaRPr sz="2400"/>
          </a:p>
          <a:p>
            <a:pPr indent="0" lvl="0" marL="0" rtl="0">
              <a:spcBef>
                <a:spcPts val="0"/>
              </a:spcBef>
              <a:spcAft>
                <a:spcPts val="0"/>
              </a:spcAft>
              <a:buNone/>
            </a:pPr>
            <a:r>
              <a:rPr b="0" lang="en" sz="2400">
                <a:solidFill>
                  <a:srgbClr val="666666"/>
                </a:solidFill>
              </a:rPr>
              <a:t>Belgium</a:t>
            </a:r>
            <a:endParaRPr sz="2400"/>
          </a:p>
          <a:p>
            <a:pPr indent="0" lvl="0" marL="0" rtl="0">
              <a:spcBef>
                <a:spcPts val="0"/>
              </a:spcBef>
              <a:spcAft>
                <a:spcPts val="0"/>
              </a:spcAft>
              <a:buNone/>
            </a:pPr>
            <a:r>
              <a:rPr lang="en" sz="2400">
                <a:highlight>
                  <a:schemeClr val="accent5"/>
                </a:highlight>
              </a:rPr>
              <a:t>Panama</a:t>
            </a:r>
            <a:endParaRPr sz="2400">
              <a:highlight>
                <a:schemeClr val="accent5"/>
              </a:highlight>
            </a:endParaRPr>
          </a:p>
          <a:p>
            <a:pPr indent="0" lvl="0" marL="0" rtl="0">
              <a:spcBef>
                <a:spcPts val="0"/>
              </a:spcBef>
              <a:spcAft>
                <a:spcPts val="0"/>
              </a:spcAft>
              <a:buNone/>
            </a:pPr>
            <a:r>
              <a:rPr lang="en" sz="2400">
                <a:highlight>
                  <a:schemeClr val="accent5"/>
                </a:highlight>
              </a:rPr>
              <a:t>Tunisia</a:t>
            </a:r>
            <a:endParaRPr sz="2400">
              <a:highlight>
                <a:schemeClr val="accent5"/>
              </a:highlight>
            </a:endParaRPr>
          </a:p>
        </p:txBody>
      </p:sp>
      <p:sp>
        <p:nvSpPr>
          <p:cNvPr id="101" name="Google Shape;101;p16"/>
          <p:cNvSpPr txBox="1"/>
          <p:nvPr>
            <p:ph type="title"/>
          </p:nvPr>
        </p:nvSpPr>
        <p:spPr>
          <a:xfrm>
            <a:off x="6509302" y="958800"/>
            <a:ext cx="2075400" cy="38355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2400">
                <a:highlight>
                  <a:schemeClr val="accent5"/>
                </a:highlight>
              </a:rPr>
              <a:t>Senegal</a:t>
            </a:r>
            <a:endParaRPr sz="2400">
              <a:highlight>
                <a:schemeClr val="accent5"/>
              </a:highlight>
            </a:endParaRPr>
          </a:p>
          <a:p>
            <a:pPr indent="0" lvl="0" marL="0" rtl="0">
              <a:spcBef>
                <a:spcPts val="0"/>
              </a:spcBef>
              <a:spcAft>
                <a:spcPts val="0"/>
              </a:spcAft>
              <a:buNone/>
            </a:pPr>
            <a:r>
              <a:rPr lang="en" sz="2400">
                <a:highlight>
                  <a:schemeClr val="accent5"/>
                </a:highlight>
              </a:rPr>
              <a:t>Poland</a:t>
            </a:r>
            <a:endParaRPr sz="2400">
              <a:highlight>
                <a:schemeClr val="accent5"/>
              </a:highlight>
            </a:endParaRPr>
          </a:p>
          <a:p>
            <a:pPr indent="0" lvl="0" marL="0" rtl="0">
              <a:spcBef>
                <a:spcPts val="0"/>
              </a:spcBef>
              <a:spcAft>
                <a:spcPts val="0"/>
              </a:spcAft>
              <a:buNone/>
            </a:pPr>
            <a:r>
              <a:rPr b="0" lang="en" sz="2400">
                <a:solidFill>
                  <a:srgbClr val="666666"/>
                </a:solidFill>
              </a:rPr>
              <a:t>Japan</a:t>
            </a:r>
            <a:endParaRPr sz="2400"/>
          </a:p>
          <a:p>
            <a:pPr indent="0" lvl="0" marL="0" rtl="0">
              <a:spcBef>
                <a:spcPts val="0"/>
              </a:spcBef>
              <a:spcAft>
                <a:spcPts val="0"/>
              </a:spcAft>
              <a:buNone/>
            </a:pPr>
            <a:r>
              <a:rPr b="0" lang="en" sz="2400">
                <a:solidFill>
                  <a:srgbClr val="666666"/>
                </a:solidFill>
              </a:rPr>
              <a:t>Colombia</a:t>
            </a:r>
            <a:endParaRPr sz="2400"/>
          </a:p>
          <a:p>
            <a:pPr indent="0" lvl="0" marL="0" rtl="0">
              <a:spcBef>
                <a:spcPts val="0"/>
              </a:spcBef>
              <a:spcAft>
                <a:spcPts val="0"/>
              </a:spcAft>
              <a:buNone/>
            </a:pPr>
            <a:r>
              <a:t/>
            </a:r>
            <a:endParaRPr sz="2400"/>
          </a:p>
          <a:p>
            <a:pPr indent="0" lvl="0" marL="0" rtl="0">
              <a:spcBef>
                <a:spcPts val="0"/>
              </a:spcBef>
              <a:spcAft>
                <a:spcPts val="0"/>
              </a:spcAft>
              <a:buNone/>
            </a:pPr>
            <a:r>
              <a:rPr lang="en" sz="2400">
                <a:highlight>
                  <a:schemeClr val="accent5"/>
                </a:highlight>
              </a:rPr>
              <a:t>Germany</a:t>
            </a:r>
            <a:endParaRPr sz="2400">
              <a:highlight>
                <a:schemeClr val="accent5"/>
              </a:highlight>
            </a:endParaRPr>
          </a:p>
          <a:p>
            <a:pPr indent="0" lvl="0" marL="0" rtl="0">
              <a:spcBef>
                <a:spcPts val="0"/>
              </a:spcBef>
              <a:spcAft>
                <a:spcPts val="0"/>
              </a:spcAft>
              <a:buNone/>
            </a:pPr>
            <a:r>
              <a:rPr b="0" lang="en" sz="2400">
                <a:solidFill>
                  <a:srgbClr val="666666"/>
                </a:solidFill>
              </a:rPr>
              <a:t>Mexico</a:t>
            </a:r>
            <a:endParaRPr b="0" sz="2400">
              <a:solidFill>
                <a:srgbClr val="666666"/>
              </a:solidFill>
            </a:endParaRPr>
          </a:p>
          <a:p>
            <a:pPr indent="0" lvl="0" marL="0" rtl="0">
              <a:spcBef>
                <a:spcPts val="0"/>
              </a:spcBef>
              <a:spcAft>
                <a:spcPts val="0"/>
              </a:spcAft>
              <a:buNone/>
            </a:pPr>
            <a:r>
              <a:rPr b="0" lang="en" sz="2400">
                <a:solidFill>
                  <a:srgbClr val="666666"/>
                </a:solidFill>
              </a:rPr>
              <a:t>Sweden</a:t>
            </a:r>
            <a:endParaRPr sz="2400"/>
          </a:p>
          <a:p>
            <a:pPr indent="0" lvl="0" marL="0" rtl="0">
              <a:spcBef>
                <a:spcPts val="0"/>
              </a:spcBef>
              <a:spcAft>
                <a:spcPts val="0"/>
              </a:spcAft>
              <a:buNone/>
            </a:pPr>
            <a:r>
              <a:rPr lang="en" sz="2400">
                <a:highlight>
                  <a:schemeClr val="accent5"/>
                </a:highlight>
              </a:rPr>
              <a:t>South Korea</a:t>
            </a:r>
            <a:endParaRPr sz="2400">
              <a:highlight>
                <a:schemeClr val="accent5"/>
              </a:highlight>
            </a:endParaRPr>
          </a:p>
        </p:txBody>
      </p:sp>
      <p:pic>
        <p:nvPicPr>
          <p:cNvPr id="102" name="Google Shape;102;p16"/>
          <p:cNvPicPr preferRelativeResize="0"/>
          <p:nvPr/>
        </p:nvPicPr>
        <p:blipFill>
          <a:blip r:embed="rId3">
            <a:alphaModFix/>
          </a:blip>
          <a:stretch>
            <a:fillRect/>
          </a:stretch>
        </p:blipFill>
        <p:spPr>
          <a:xfrm>
            <a:off x="8245850" y="0"/>
            <a:ext cx="898151" cy="991076"/>
          </a:xfrm>
          <a:prstGeom prst="rect">
            <a:avLst/>
          </a:prstGeom>
          <a:noFill/>
          <a:ln>
            <a:noFill/>
          </a:ln>
        </p:spPr>
      </p:pic>
      <p:sp>
        <p:nvSpPr>
          <p:cNvPr id="103" name="Google Shape;103;p16"/>
          <p:cNvSpPr txBox="1"/>
          <p:nvPr/>
        </p:nvSpPr>
        <p:spPr>
          <a:xfrm>
            <a:off x="715075" y="150550"/>
            <a:ext cx="7088100" cy="561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 sz="2400">
                <a:solidFill>
                  <a:schemeClr val="accent5"/>
                </a:solidFill>
                <a:latin typeface="Raleway"/>
                <a:ea typeface="Raleway"/>
                <a:cs typeface="Raleway"/>
                <a:sym typeface="Raleway"/>
              </a:rPr>
              <a:t>Celebrating the losers!</a:t>
            </a:r>
            <a:endParaRPr b="1" sz="2400">
              <a:solidFill>
                <a:schemeClr val="accent5"/>
              </a:solidFill>
              <a:latin typeface="Raleway"/>
              <a:ea typeface="Raleway"/>
              <a:cs typeface="Raleway"/>
              <a:sym typeface="Ralew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10</a:t>
            </a:r>
            <a:endParaRPr sz="2300">
              <a:solidFill>
                <a:srgbClr val="FF9900"/>
              </a:solidFill>
            </a:endParaRPr>
          </a:p>
          <a:p>
            <a:pPr indent="0" lvl="0" marL="0" rtl="0">
              <a:spcBef>
                <a:spcPts val="1600"/>
              </a:spcBef>
              <a:spcAft>
                <a:spcPts val="0"/>
              </a:spcAft>
              <a:buNone/>
            </a:pPr>
            <a:r>
              <a:rPr b="0" lang="en" sz="1800"/>
              <a:t>Egypt’s Presidential Elections in March 2018 were widely considered a farce, with many neutral observers noting that they were neither free nor fair. At least five major opposition candidates were either sidelined or jailed in the lead-up to the vote. The only opposition to incumbent Abdel Fattah el-Sisi was a little-known pro-Sisi politician, Moussa Mostafa Moussa.</a:t>
            </a:r>
            <a:endParaRPr b="0" sz="1800"/>
          </a:p>
          <a:p>
            <a:pPr indent="0" lvl="0" marL="0" rtl="0">
              <a:spcBef>
                <a:spcPts val="1000"/>
              </a:spcBef>
              <a:spcAft>
                <a:spcPts val="1000"/>
              </a:spcAft>
              <a:buNone/>
            </a:pPr>
            <a:r>
              <a:rPr b="0" lang="en" sz="1800"/>
              <a:t>With 41% turnout, Sisi won 97% of the vote; Moussa gathered only ~650,000 votes. Of the 1.5 million ballots considered invalid, some reports said that about a million had </a:t>
            </a:r>
            <a:r>
              <a:rPr b="0" lang="en" sz="1800">
                <a:solidFill>
                  <a:schemeClr val="accent5"/>
                </a:solidFill>
              </a:rPr>
              <a:t>crossed out both candidates’ names, and written X’s name instead</a:t>
            </a:r>
            <a:r>
              <a:rPr b="0" lang="en" sz="1800"/>
              <a:t>. This would mean that the globally popular X finished 2nd in the Egyptian presidential election! </a:t>
            </a:r>
            <a:r>
              <a:rPr b="0" lang="en" sz="1800">
                <a:solidFill>
                  <a:schemeClr val="accent5"/>
                </a:solidFill>
              </a:rPr>
              <a:t>Who?</a:t>
            </a:r>
            <a:endParaRPr b="0" sz="1800">
              <a:solidFill>
                <a:schemeClr val="accent5"/>
              </a:solidFill>
            </a:endParaRPr>
          </a:p>
        </p:txBody>
      </p:sp>
      <p:pic>
        <p:nvPicPr>
          <p:cNvPr id="314" name="Google Shape;314;p52"/>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18" name="Shape 318"/>
        <p:cNvGrpSpPr/>
        <p:nvPr/>
      </p:nvGrpSpPr>
      <p:grpSpPr>
        <a:xfrm>
          <a:off x="0" y="0"/>
          <a:ext cx="0" cy="0"/>
          <a:chOff x="0" y="0"/>
          <a:chExt cx="0" cy="0"/>
        </a:xfrm>
      </p:grpSpPr>
      <p:pic>
        <p:nvPicPr>
          <p:cNvPr id="319" name="Google Shape;319;p5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20" name="Google Shape;320;p5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21" name="Google Shape;321;p53"/>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4"/>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Mohamed Salah</a:t>
            </a:r>
            <a:endParaRPr>
              <a:solidFill>
                <a:schemeClr val="accent5"/>
              </a:solidFill>
            </a:endParaRPr>
          </a:p>
        </p:txBody>
      </p:sp>
      <p:pic>
        <p:nvPicPr>
          <p:cNvPr id="327" name="Google Shape;327;p54"/>
          <p:cNvPicPr preferRelativeResize="0"/>
          <p:nvPr/>
        </p:nvPicPr>
        <p:blipFill>
          <a:blip r:embed="rId3">
            <a:alphaModFix/>
          </a:blip>
          <a:stretch>
            <a:fillRect/>
          </a:stretch>
        </p:blipFill>
        <p:spPr>
          <a:xfrm>
            <a:off x="3557575" y="1777225"/>
            <a:ext cx="2028825" cy="304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5"/>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11</a:t>
            </a:r>
            <a:endParaRPr sz="2300">
              <a:solidFill>
                <a:srgbClr val="FF9900"/>
              </a:solidFill>
            </a:endParaRPr>
          </a:p>
          <a:p>
            <a:pPr indent="0" lvl="0" marL="0" rtl="0">
              <a:spcBef>
                <a:spcPts val="1600"/>
              </a:spcBef>
              <a:spcAft>
                <a:spcPts val="0"/>
              </a:spcAft>
              <a:buNone/>
            </a:pPr>
            <a:r>
              <a:rPr b="0" lang="en" sz="2400"/>
              <a:t>Much of Iceland’s football team is very famous now, with Premier League stars like Everton’s Gylfi Sigurdsson and Burnley’s Johann Berg Gudmundsson.</a:t>
            </a:r>
            <a:endParaRPr b="0" sz="2400"/>
          </a:p>
          <a:p>
            <a:pPr indent="0" lvl="0" marL="0" rtl="0">
              <a:spcBef>
                <a:spcPts val="1000"/>
              </a:spcBef>
              <a:spcAft>
                <a:spcPts val="1000"/>
              </a:spcAft>
              <a:buNone/>
            </a:pPr>
            <a:r>
              <a:rPr b="0" lang="en" sz="2400"/>
              <a:t>One squad member - Albert Gudmundsson, a 21-year-old winger who plays for PSV - isn’t as famous as his father, though. </a:t>
            </a:r>
            <a:r>
              <a:rPr b="0" lang="en" sz="2400">
                <a:solidFill>
                  <a:schemeClr val="accent5"/>
                </a:solidFill>
              </a:rPr>
              <a:t>Gudmundur Benediktsson (fondly called </a:t>
            </a:r>
            <a:r>
              <a:rPr b="0" i="1" lang="en" sz="2400">
                <a:solidFill>
                  <a:schemeClr val="accent5"/>
                </a:solidFill>
              </a:rPr>
              <a:t>Gummi Ben</a:t>
            </a:r>
            <a:r>
              <a:rPr b="0" lang="en" sz="2400">
                <a:solidFill>
                  <a:schemeClr val="accent5"/>
                </a:solidFill>
              </a:rPr>
              <a:t>)</a:t>
            </a:r>
            <a:r>
              <a:rPr b="0" lang="en" sz="2400"/>
              <a:t> had 10 caps for Iceland as a striker, scoring two goals. He also had a brief managerial career till 2016, after which </a:t>
            </a:r>
            <a:r>
              <a:rPr b="0" lang="en" sz="2400">
                <a:solidFill>
                  <a:schemeClr val="accent5"/>
                </a:solidFill>
              </a:rPr>
              <a:t>he became world-famous thanks to what</a:t>
            </a:r>
            <a:r>
              <a:rPr b="0" lang="en" sz="2400"/>
              <a:t>?</a:t>
            </a:r>
            <a:endParaRPr b="0" sz="2400">
              <a:solidFill>
                <a:schemeClr val="accent5"/>
              </a:solidFill>
            </a:endParaRPr>
          </a:p>
        </p:txBody>
      </p:sp>
      <p:pic>
        <p:nvPicPr>
          <p:cNvPr id="333" name="Google Shape;333;p55"/>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37" name="Shape 337"/>
        <p:cNvGrpSpPr/>
        <p:nvPr/>
      </p:nvGrpSpPr>
      <p:grpSpPr>
        <a:xfrm>
          <a:off x="0" y="0"/>
          <a:ext cx="0" cy="0"/>
          <a:chOff x="0" y="0"/>
          <a:chExt cx="0" cy="0"/>
        </a:xfrm>
      </p:grpSpPr>
      <p:pic>
        <p:nvPicPr>
          <p:cNvPr id="338" name="Google Shape;338;p5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39" name="Google Shape;339;p56"/>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40" name="Google Shape;340;p56"/>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Crazy Iceland commentator at Euro 2016</a:t>
            </a:r>
            <a:endParaRPr>
              <a:solidFill>
                <a:schemeClr val="accent5"/>
              </a:solidFill>
            </a:endParaRPr>
          </a:p>
        </p:txBody>
      </p:sp>
      <p:pic>
        <p:nvPicPr>
          <p:cNvPr descr="[VIDEO WITH SUBTITLES] Guðmundur Benediktsson goes crazy after the final whistle as Iceland beats England: “You can leave Europe! You can go wherever the hell you want!”&#10;&#10;GOOD SOUND QUALITY! English, German, French and Russian subtitles (turn captions on!).&#10;&#10;Original video (low quality sound) by M17Comps:&#10;https://www.youtube.com/channel/UCEKlJRD481zFfURGmourTvw&#10;&#10;English translation by avalean:&#10;https://www.youtube.com/channel/UCnLP4UMgwDTFVeYabMsbUDA" id="346" name="Google Shape;346;p57" title="Iceland vs England - Famous Reaction by Icelandic Commentator!">
            <a:hlinkClick r:id="rId3"/>
          </p:cNvPr>
          <p:cNvPicPr preferRelativeResize="0"/>
          <p:nvPr/>
        </p:nvPicPr>
        <p:blipFill>
          <a:blip r:embed="rId4">
            <a:alphaModFix/>
          </a:blip>
          <a:stretch>
            <a:fillRect/>
          </a:stretch>
        </p:blipFill>
        <p:spPr>
          <a:xfrm>
            <a:off x="4572000" y="1714500"/>
            <a:ext cx="4572000" cy="3429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12</a:t>
            </a:r>
            <a:endParaRPr sz="2300">
              <a:solidFill>
                <a:srgbClr val="FF9900"/>
              </a:solidFill>
            </a:endParaRPr>
          </a:p>
          <a:p>
            <a:pPr indent="0" lvl="0" marL="0" rtl="0">
              <a:spcBef>
                <a:spcPts val="1600"/>
              </a:spcBef>
              <a:spcAft>
                <a:spcPts val="0"/>
              </a:spcAft>
              <a:buNone/>
            </a:pPr>
            <a:r>
              <a:rPr b="0" lang="en" sz="2100"/>
              <a:t>At the end of the 19th century, rumour spread in Japan that a </a:t>
            </a:r>
            <a:r>
              <a:rPr b="0" lang="en" sz="2100">
                <a:solidFill>
                  <a:schemeClr val="accent5"/>
                </a:solidFill>
              </a:rPr>
              <a:t>country called X, somewhere on the opposite side of the earth was “full of gold”</a:t>
            </a:r>
            <a:r>
              <a:rPr b="0" lang="en" sz="2100"/>
              <a:t>. According to ads by emigration agents, this country was a paradise, with mild climate, rich soil for farming, familiar dietary customs and no epidemics.</a:t>
            </a:r>
            <a:endParaRPr b="0" sz="2100"/>
          </a:p>
          <a:p>
            <a:pPr indent="0" lvl="0" marL="0" rtl="0">
              <a:spcBef>
                <a:spcPts val="1000"/>
              </a:spcBef>
              <a:spcAft>
                <a:spcPts val="1000"/>
              </a:spcAft>
              <a:buNone/>
            </a:pPr>
            <a:r>
              <a:rPr b="0" lang="en" sz="2100"/>
              <a:t>This is believed to be the story of how the Japanese-origin community arrived in X. Their most famous representative Alberto Fujimori, led the country from 1990 to 2000, before being sentenced to 25 years in jail for corruption and human rights abuse. </a:t>
            </a:r>
            <a:r>
              <a:rPr b="0" lang="en" sz="2100">
                <a:solidFill>
                  <a:schemeClr val="accent5"/>
                </a:solidFill>
              </a:rPr>
              <a:t>Which country is X?</a:t>
            </a:r>
            <a:endParaRPr b="0" sz="2100">
              <a:solidFill>
                <a:schemeClr val="accent5"/>
              </a:solidFill>
            </a:endParaRPr>
          </a:p>
        </p:txBody>
      </p:sp>
      <p:pic>
        <p:nvPicPr>
          <p:cNvPr id="352" name="Google Shape;352;p58"/>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6" name="Shape 356"/>
        <p:cNvGrpSpPr/>
        <p:nvPr/>
      </p:nvGrpSpPr>
      <p:grpSpPr>
        <a:xfrm>
          <a:off x="0" y="0"/>
          <a:ext cx="0" cy="0"/>
          <a:chOff x="0" y="0"/>
          <a:chExt cx="0" cy="0"/>
        </a:xfrm>
      </p:grpSpPr>
      <p:pic>
        <p:nvPicPr>
          <p:cNvPr id="357" name="Google Shape;357;p59"/>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58" name="Google Shape;358;p59"/>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59" name="Google Shape;359;p59"/>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60"/>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Peru</a:t>
            </a:r>
            <a:endParaRPr>
              <a:solidFill>
                <a:schemeClr val="accent5"/>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13</a:t>
            </a:r>
            <a:endParaRPr sz="2300">
              <a:solidFill>
                <a:srgbClr val="FF9900"/>
              </a:solidFill>
            </a:endParaRPr>
          </a:p>
          <a:p>
            <a:pPr indent="0" lvl="0" marL="0" rtl="0">
              <a:spcBef>
                <a:spcPts val="1600"/>
              </a:spcBef>
              <a:spcAft>
                <a:spcPts val="0"/>
              </a:spcAft>
              <a:buNone/>
            </a:pPr>
            <a:r>
              <a:rPr b="0" lang="en" sz="2100"/>
              <a:t>In early June, as international friendlies were being played before the start of the World Cup, reports emerged of an ingenious idea by the Tunisian team.</a:t>
            </a:r>
            <a:endParaRPr b="0" sz="2100"/>
          </a:p>
          <a:p>
            <a:pPr indent="0" lvl="0" marL="0" rtl="0">
              <a:spcBef>
                <a:spcPts val="1000"/>
              </a:spcBef>
              <a:spcAft>
                <a:spcPts val="0"/>
              </a:spcAft>
              <a:buNone/>
            </a:pPr>
            <a:r>
              <a:rPr b="0" lang="en" sz="2100"/>
              <a:t>A few minutes into the second half of evening games against European champions Portugal and Turkey, the Tunisian goalkeeper would go down claiming an injury, and the referees would stop play to help provide him treatment, allowing the rest of the team to take refreshments.</a:t>
            </a:r>
            <a:endParaRPr b="0" sz="2100"/>
          </a:p>
          <a:p>
            <a:pPr indent="0" lvl="0" marL="0" rtl="0">
              <a:spcBef>
                <a:spcPts val="1000"/>
              </a:spcBef>
              <a:spcAft>
                <a:spcPts val="1000"/>
              </a:spcAft>
              <a:buNone/>
            </a:pPr>
            <a:r>
              <a:rPr b="0" lang="en" sz="2100"/>
              <a:t>These breaks re-energised the team, and they’d go on to draw both games 2-2. </a:t>
            </a:r>
            <a:r>
              <a:rPr b="0" lang="en" sz="2100">
                <a:solidFill>
                  <a:schemeClr val="accent5"/>
                </a:solidFill>
              </a:rPr>
              <a:t>Why was the keeper feigning these injuries?</a:t>
            </a:r>
            <a:endParaRPr b="0" sz="2100">
              <a:solidFill>
                <a:schemeClr val="accent5"/>
              </a:solidFill>
            </a:endParaRPr>
          </a:p>
        </p:txBody>
      </p:sp>
      <p:pic>
        <p:nvPicPr>
          <p:cNvPr id="370" name="Google Shape;370;p61"/>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a:t>
            </a:r>
            <a:endParaRPr sz="2300">
              <a:solidFill>
                <a:srgbClr val="FF9900"/>
              </a:solidFill>
            </a:endParaRPr>
          </a:p>
          <a:p>
            <a:pPr indent="0" lvl="0" marL="0" rtl="0">
              <a:spcBef>
                <a:spcPts val="1600"/>
              </a:spcBef>
              <a:spcAft>
                <a:spcPts val="1000"/>
              </a:spcAft>
              <a:buNone/>
            </a:pPr>
            <a:r>
              <a:rPr b="0" lang="en" sz="2400"/>
              <a:t>Text</a:t>
            </a:r>
            <a:endParaRPr b="0"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74" name="Shape 374"/>
        <p:cNvGrpSpPr/>
        <p:nvPr/>
      </p:nvGrpSpPr>
      <p:grpSpPr>
        <a:xfrm>
          <a:off x="0" y="0"/>
          <a:ext cx="0" cy="0"/>
          <a:chOff x="0" y="0"/>
          <a:chExt cx="0" cy="0"/>
        </a:xfrm>
      </p:grpSpPr>
      <p:pic>
        <p:nvPicPr>
          <p:cNvPr id="375" name="Google Shape;375;p6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76" name="Google Shape;376;p6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77" name="Google Shape;377;p62"/>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63"/>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To break their fast at sunset with </a:t>
            </a:r>
            <a:r>
              <a:rPr i="1" lang="en">
                <a:solidFill>
                  <a:schemeClr val="accent5"/>
                </a:solidFill>
              </a:rPr>
              <a:t>iftar</a:t>
            </a:r>
            <a:r>
              <a:rPr lang="en">
                <a:solidFill>
                  <a:schemeClr val="accent5"/>
                </a:solidFill>
              </a:rPr>
              <a:t> - they had dates and water during the break</a:t>
            </a:r>
            <a:endParaRPr>
              <a:solidFill>
                <a:schemeClr val="accent5"/>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4"/>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14</a:t>
            </a:r>
            <a:endParaRPr sz="2300">
              <a:solidFill>
                <a:srgbClr val="FF9900"/>
              </a:solidFill>
            </a:endParaRPr>
          </a:p>
          <a:p>
            <a:pPr indent="0" lvl="0" marL="0" rtl="0">
              <a:spcBef>
                <a:spcPts val="1600"/>
              </a:spcBef>
              <a:spcAft>
                <a:spcPts val="0"/>
              </a:spcAft>
              <a:buNone/>
            </a:pPr>
            <a:r>
              <a:rPr b="0" lang="en" sz="2400"/>
              <a:t>This three-letter word could refer to so many things.</a:t>
            </a:r>
            <a:endParaRPr b="0" sz="2400"/>
          </a:p>
          <a:p>
            <a:pPr indent="-381000" lvl="0" marL="457200" rtl="0">
              <a:spcBef>
                <a:spcPts val="1000"/>
              </a:spcBef>
              <a:spcAft>
                <a:spcPts val="0"/>
              </a:spcAft>
              <a:buSzPts val="2400"/>
              <a:buAutoNum type="arabicPeriod"/>
            </a:pPr>
            <a:r>
              <a:rPr b="0" lang="en" sz="2400"/>
              <a:t>It was the capital of the Kingdom of Morocco till 1927, and still the 3rd largest city after Casablanca and Rabat.</a:t>
            </a:r>
            <a:endParaRPr b="0" sz="2400"/>
          </a:p>
          <a:p>
            <a:pPr indent="-381000" lvl="0" marL="457200" rtl="0">
              <a:spcBef>
                <a:spcPts val="0"/>
              </a:spcBef>
              <a:spcAft>
                <a:spcPts val="0"/>
              </a:spcAft>
              <a:buSzPts val="2400"/>
              <a:buAutoNum type="arabicPeriod"/>
            </a:pPr>
            <a:r>
              <a:rPr b="0" lang="en" sz="2400"/>
              <a:t>A fashion accessory named after said city, that one Doctor Who thinks is cool.</a:t>
            </a:r>
            <a:endParaRPr b="0" sz="2400"/>
          </a:p>
          <a:p>
            <a:pPr indent="-381000" lvl="0" marL="457200" rtl="0">
              <a:spcBef>
                <a:spcPts val="0"/>
              </a:spcBef>
              <a:spcAft>
                <a:spcPts val="0"/>
              </a:spcAft>
              <a:buSzPts val="2400"/>
              <a:buAutoNum type="arabicPeriod"/>
            </a:pPr>
            <a:r>
              <a:rPr b="0" lang="en" sz="2400"/>
              <a:t>A character from a TV show of unknown nationality, whose name might just come from </a:t>
            </a:r>
            <a:r>
              <a:rPr b="0" i="1" lang="en" sz="2400"/>
              <a:t>Foreign Exchange Student</a:t>
            </a:r>
            <a:r>
              <a:rPr b="0" lang="en" sz="2400"/>
              <a:t> </a:t>
            </a:r>
            <a:endParaRPr b="0" sz="2400"/>
          </a:p>
        </p:txBody>
      </p:sp>
      <p:pic>
        <p:nvPicPr>
          <p:cNvPr id="388" name="Google Shape;388;p64"/>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92" name="Shape 392"/>
        <p:cNvGrpSpPr/>
        <p:nvPr/>
      </p:nvGrpSpPr>
      <p:grpSpPr>
        <a:xfrm>
          <a:off x="0" y="0"/>
          <a:ext cx="0" cy="0"/>
          <a:chOff x="0" y="0"/>
          <a:chExt cx="0" cy="0"/>
        </a:xfrm>
      </p:grpSpPr>
      <p:pic>
        <p:nvPicPr>
          <p:cNvPr id="393" name="Google Shape;393;p6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94" name="Google Shape;394;p6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95" name="Google Shape;395;p65"/>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6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Fez</a:t>
            </a:r>
            <a:endParaRPr>
              <a:solidFill>
                <a:schemeClr val="accent5"/>
              </a:solidFill>
            </a:endParaRPr>
          </a:p>
        </p:txBody>
      </p:sp>
      <p:pic>
        <p:nvPicPr>
          <p:cNvPr id="401" name="Google Shape;401;p66"/>
          <p:cNvPicPr preferRelativeResize="0"/>
          <p:nvPr/>
        </p:nvPicPr>
        <p:blipFill>
          <a:blip r:embed="rId3">
            <a:alphaModFix/>
          </a:blip>
          <a:stretch>
            <a:fillRect/>
          </a:stretch>
        </p:blipFill>
        <p:spPr>
          <a:xfrm>
            <a:off x="1413389" y="2080988"/>
            <a:ext cx="2729322" cy="2562225"/>
          </a:xfrm>
          <a:prstGeom prst="rect">
            <a:avLst/>
          </a:prstGeom>
          <a:noFill/>
          <a:ln>
            <a:noFill/>
          </a:ln>
        </p:spPr>
      </p:pic>
      <p:pic>
        <p:nvPicPr>
          <p:cNvPr id="402" name="Google Shape;402;p66"/>
          <p:cNvPicPr preferRelativeResize="0"/>
          <p:nvPr/>
        </p:nvPicPr>
        <p:blipFill>
          <a:blip r:embed="rId4">
            <a:alphaModFix/>
          </a:blip>
          <a:stretch>
            <a:fillRect/>
          </a:stretch>
        </p:blipFill>
        <p:spPr>
          <a:xfrm>
            <a:off x="4652825" y="2416100"/>
            <a:ext cx="3376050" cy="189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15</a:t>
            </a:r>
            <a:endParaRPr sz="2300">
              <a:solidFill>
                <a:srgbClr val="FF9900"/>
              </a:solidFill>
            </a:endParaRPr>
          </a:p>
          <a:p>
            <a:pPr indent="0" lvl="0" marL="0" rtl="0">
              <a:spcBef>
                <a:spcPts val="1600"/>
              </a:spcBef>
              <a:spcAft>
                <a:spcPts val="0"/>
              </a:spcAft>
              <a:buNone/>
            </a:pPr>
            <a:r>
              <a:rPr b="0" lang="en" sz="2100"/>
              <a:t>The biggest political victim of the storm surrounding the </a:t>
            </a:r>
            <a:r>
              <a:rPr b="0" lang="en" sz="2100">
                <a:solidFill>
                  <a:schemeClr val="accent5"/>
                </a:solidFill>
              </a:rPr>
              <a:t>Panama Papers</a:t>
            </a:r>
            <a:r>
              <a:rPr b="0" lang="en" sz="2100"/>
              <a:t> was possibly former Pakistan PM, Nawaz Sharif.</a:t>
            </a:r>
            <a:endParaRPr b="0" sz="2100"/>
          </a:p>
          <a:p>
            <a:pPr indent="0" lvl="0" marL="0" rtl="0">
              <a:spcBef>
                <a:spcPts val="1000"/>
              </a:spcBef>
              <a:spcAft>
                <a:spcPts val="0"/>
              </a:spcAft>
              <a:buNone/>
            </a:pPr>
            <a:r>
              <a:rPr b="0" lang="en" sz="2100"/>
              <a:t>His daughter was accused of buying luxury properties in London through offshore companies in 2006. Her team produced documents claiming she was only a trustee in those companies, and not an owner.</a:t>
            </a:r>
            <a:endParaRPr b="0" sz="2100"/>
          </a:p>
          <a:p>
            <a:pPr indent="0" lvl="0" marL="0" rtl="0">
              <a:spcBef>
                <a:spcPts val="1000"/>
              </a:spcBef>
              <a:spcAft>
                <a:spcPts val="0"/>
              </a:spcAft>
              <a:buNone/>
            </a:pPr>
            <a:r>
              <a:rPr b="0" lang="en" sz="2100"/>
              <a:t>However, the fact that the documents were typed in a particular font helped nail the lie, leading to Pakistani social media deriding Sharif’s family’s lies through the hashtag </a:t>
            </a:r>
            <a:r>
              <a:rPr b="0" lang="en" sz="2100">
                <a:solidFill>
                  <a:schemeClr val="accent5"/>
                </a:solidFill>
              </a:rPr>
              <a:t>#fontgate</a:t>
            </a:r>
            <a:r>
              <a:rPr b="0" lang="en" sz="2100"/>
              <a:t>.</a:t>
            </a:r>
            <a:endParaRPr b="0" sz="2100"/>
          </a:p>
          <a:p>
            <a:pPr indent="0" lvl="0" marL="0" rtl="0">
              <a:spcBef>
                <a:spcPts val="1000"/>
              </a:spcBef>
              <a:spcAft>
                <a:spcPts val="1000"/>
              </a:spcAft>
              <a:buNone/>
            </a:pPr>
            <a:r>
              <a:rPr b="0" lang="en" sz="2100">
                <a:solidFill>
                  <a:schemeClr val="accent5"/>
                </a:solidFill>
              </a:rPr>
              <a:t>How was the lie caught?</a:t>
            </a:r>
            <a:endParaRPr b="0" sz="2100">
              <a:solidFill>
                <a:schemeClr val="accent5"/>
              </a:solidFill>
            </a:endParaRPr>
          </a:p>
        </p:txBody>
      </p:sp>
      <p:pic>
        <p:nvPicPr>
          <p:cNvPr id="408" name="Google Shape;408;p67"/>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12" name="Shape 412"/>
        <p:cNvGrpSpPr/>
        <p:nvPr/>
      </p:nvGrpSpPr>
      <p:grpSpPr>
        <a:xfrm>
          <a:off x="0" y="0"/>
          <a:ext cx="0" cy="0"/>
          <a:chOff x="0" y="0"/>
          <a:chExt cx="0" cy="0"/>
        </a:xfrm>
      </p:grpSpPr>
      <p:pic>
        <p:nvPicPr>
          <p:cNvPr id="413" name="Google Shape;413;p6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414" name="Google Shape;414;p6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415" name="Google Shape;415;p68"/>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Calibri was only released in 2007, with Windows Vista</a:t>
            </a:r>
            <a:endParaRPr>
              <a:solidFill>
                <a:schemeClr val="accent5"/>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24" name="Shape 424"/>
        <p:cNvGrpSpPr/>
        <p:nvPr/>
      </p:nvGrpSpPr>
      <p:grpSpPr>
        <a:xfrm>
          <a:off x="0" y="0"/>
          <a:ext cx="0" cy="0"/>
          <a:chOff x="0" y="0"/>
          <a:chExt cx="0" cy="0"/>
        </a:xfrm>
      </p:grpSpPr>
      <p:pic>
        <p:nvPicPr>
          <p:cNvPr id="425" name="Google Shape;425;p70"/>
          <p:cNvPicPr preferRelativeResize="0"/>
          <p:nvPr/>
        </p:nvPicPr>
        <p:blipFill>
          <a:blip r:embed="rId3">
            <a:alphaModFix/>
          </a:blip>
          <a:stretch>
            <a:fillRect/>
          </a:stretch>
        </p:blipFill>
        <p:spPr>
          <a:xfrm>
            <a:off x="3663900" y="162737"/>
            <a:ext cx="4254600" cy="4818038"/>
          </a:xfrm>
          <a:prstGeom prst="rect">
            <a:avLst/>
          </a:prstGeom>
          <a:noFill/>
          <a:ln>
            <a:noFill/>
          </a:ln>
        </p:spPr>
      </p:pic>
      <p:pic>
        <p:nvPicPr>
          <p:cNvPr descr="Piece of duct tape sticking a note to the slide" id="426" name="Google Shape;426;p70"/>
          <p:cNvPicPr preferRelativeResize="0"/>
          <p:nvPr/>
        </p:nvPicPr>
        <p:blipFill rotWithShape="1">
          <a:blip r:embed="rId4">
            <a:alphaModFix/>
          </a:blip>
          <a:srcRect b="10011" l="9244" r="2118" t="5926"/>
          <a:stretch/>
        </p:blipFill>
        <p:spPr>
          <a:xfrm rot="154828">
            <a:off x="4755200" y="147301"/>
            <a:ext cx="2072000" cy="736050"/>
          </a:xfrm>
          <a:prstGeom prst="rect">
            <a:avLst/>
          </a:prstGeom>
          <a:noFill/>
          <a:ln>
            <a:noFill/>
          </a:ln>
        </p:spPr>
      </p:pic>
      <p:sp>
        <p:nvSpPr>
          <p:cNvPr id="427" name="Google Shape;427;p70"/>
          <p:cNvSpPr txBox="1"/>
          <p:nvPr/>
        </p:nvSpPr>
        <p:spPr>
          <a:xfrm>
            <a:off x="4074750" y="687397"/>
            <a:ext cx="3432900" cy="7626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None/>
            </a:pPr>
            <a:r>
              <a:rPr b="1" lang="en" sz="3000">
                <a:solidFill>
                  <a:schemeClr val="lt2"/>
                </a:solidFill>
                <a:latin typeface="Raleway"/>
                <a:ea typeface="Raleway"/>
                <a:cs typeface="Raleway"/>
                <a:sym typeface="Raleway"/>
              </a:rPr>
              <a:t>Arre Baba, bas!</a:t>
            </a:r>
            <a:endParaRPr b="1" sz="3000">
              <a:solidFill>
                <a:schemeClr val="lt2"/>
              </a:solidFill>
              <a:latin typeface="Raleway"/>
              <a:ea typeface="Raleway"/>
              <a:cs typeface="Raleway"/>
              <a:sym typeface="Raleway"/>
            </a:endParaRPr>
          </a:p>
        </p:txBody>
      </p:sp>
      <p:sp>
        <p:nvSpPr>
          <p:cNvPr id="428" name="Google Shape;428;p70"/>
          <p:cNvSpPr txBox="1"/>
          <p:nvPr>
            <p:ph idx="4294967295" type="body"/>
          </p:nvPr>
        </p:nvSpPr>
        <p:spPr>
          <a:xfrm>
            <a:off x="4074750" y="1377480"/>
            <a:ext cx="3432900" cy="3327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Raleway"/>
                <a:ea typeface="Raleway"/>
                <a:cs typeface="Raleway"/>
                <a:sym typeface="Raleway"/>
              </a:rPr>
              <a:t>Written round</a:t>
            </a:r>
            <a:endParaRPr b="1" sz="1400">
              <a:solidFill>
                <a:schemeClr val="dk1"/>
              </a:solidFill>
              <a:latin typeface="Raleway"/>
              <a:ea typeface="Raleway"/>
              <a:cs typeface="Raleway"/>
              <a:sym typeface="Raleway"/>
            </a:endParaRPr>
          </a:p>
          <a:p>
            <a:pPr indent="-317500" lvl="0" marL="457200" rtl="0">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Identify the artists Baba Sehgal’s tagged in his tweets</a:t>
            </a:r>
            <a:br>
              <a:rPr lang="en" sz="1400">
                <a:latin typeface="Raleway"/>
                <a:ea typeface="Raleway"/>
                <a:cs typeface="Raleway"/>
                <a:sym typeface="Raleway"/>
              </a:rPr>
            </a:br>
            <a:r>
              <a:rPr lang="en" sz="1200">
                <a:latin typeface="Raleway"/>
                <a:ea typeface="Raleway"/>
                <a:cs typeface="Raleway"/>
                <a:sym typeface="Raleway"/>
              </a:rPr>
              <a:t>+5 for each correct answer</a:t>
            </a:r>
            <a:br>
              <a:rPr lang="en" sz="1200">
                <a:latin typeface="Raleway"/>
                <a:ea typeface="Raleway"/>
                <a:cs typeface="Raleway"/>
                <a:sym typeface="Raleway"/>
              </a:rPr>
            </a:br>
            <a:r>
              <a:rPr lang="en" sz="1200">
                <a:latin typeface="Raleway"/>
                <a:ea typeface="Raleway"/>
                <a:cs typeface="Raleway"/>
                <a:sym typeface="Raleway"/>
              </a:rPr>
              <a:t>+5 bonus for getting them all</a:t>
            </a:r>
            <a:endParaRPr sz="1200">
              <a:latin typeface="Raleway"/>
              <a:ea typeface="Raleway"/>
              <a:cs typeface="Raleway"/>
              <a:sym typeface="Raleway"/>
            </a:endParaRPr>
          </a:p>
          <a:p>
            <a:pPr indent="-317500" lvl="0" marL="457200" rtl="0">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Example follows</a:t>
            </a:r>
            <a:endParaRPr b="1" sz="1400">
              <a:solidFill>
                <a:schemeClr val="dk1"/>
              </a:solidFill>
              <a:latin typeface="Raleway"/>
              <a:ea typeface="Raleway"/>
              <a:cs typeface="Raleway"/>
              <a:sym typeface="Raleway"/>
            </a:endParaRPr>
          </a:p>
          <a:p>
            <a:pPr indent="-317500" lvl="0" marL="457200" rtl="0">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Sorry for this round! :D</a:t>
            </a:r>
            <a:endParaRPr sz="1200">
              <a:latin typeface="Raleway"/>
              <a:ea typeface="Raleway"/>
              <a:cs typeface="Raleway"/>
              <a:sym typeface="Raleway"/>
            </a:endParaRPr>
          </a:p>
        </p:txBody>
      </p:sp>
      <p:pic>
        <p:nvPicPr>
          <p:cNvPr id="429" name="Google Shape;429;p70"/>
          <p:cNvPicPr preferRelativeResize="0"/>
          <p:nvPr/>
        </p:nvPicPr>
        <p:blipFill>
          <a:blip r:embed="rId5">
            <a:alphaModFix/>
          </a:blip>
          <a:stretch>
            <a:fillRect/>
          </a:stretch>
        </p:blipFill>
        <p:spPr>
          <a:xfrm>
            <a:off x="152400" y="1627838"/>
            <a:ext cx="3359100" cy="188781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Example</a:t>
            </a:r>
            <a:endParaRPr>
              <a:solidFill>
                <a:schemeClr val="accent5"/>
              </a:solidFill>
            </a:endParaRPr>
          </a:p>
        </p:txBody>
      </p:sp>
      <p:pic>
        <p:nvPicPr>
          <p:cNvPr id="435" name="Google Shape;435;p71"/>
          <p:cNvPicPr preferRelativeResize="0"/>
          <p:nvPr/>
        </p:nvPicPr>
        <p:blipFill>
          <a:blip r:embed="rId3">
            <a:alphaModFix/>
          </a:blip>
          <a:stretch>
            <a:fillRect/>
          </a:stretch>
        </p:blipFill>
        <p:spPr>
          <a:xfrm>
            <a:off x="1795463" y="1812188"/>
            <a:ext cx="5553075" cy="2924175"/>
          </a:xfrm>
          <a:prstGeom prst="rect">
            <a:avLst/>
          </a:prstGeom>
          <a:noFill/>
          <a:ln>
            <a:noFill/>
          </a:ln>
        </p:spPr>
      </p:pic>
      <p:sp>
        <p:nvSpPr>
          <p:cNvPr id="436" name="Google Shape;436;p71"/>
          <p:cNvSpPr/>
          <p:nvPr/>
        </p:nvSpPr>
        <p:spPr>
          <a:xfrm>
            <a:off x="3964250" y="2609375"/>
            <a:ext cx="840600" cy="225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chemeClr val="dk1"/>
        </a:solidFill>
      </p:bgPr>
    </p:bg>
    <p:spTree>
      <p:nvGrpSpPr>
        <p:cNvPr id="112" name="Shape 112"/>
        <p:cNvGrpSpPr/>
        <p:nvPr/>
      </p:nvGrpSpPr>
      <p:grpSpPr>
        <a:xfrm>
          <a:off x="0" y="0"/>
          <a:ext cx="0" cy="0"/>
          <a:chOff x="0" y="0"/>
          <a:chExt cx="0" cy="0"/>
        </a:xfrm>
      </p:grpSpPr>
      <p:pic>
        <p:nvPicPr>
          <p:cNvPr id="113" name="Google Shape;113;p1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14" name="Google Shape;114;p1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15" name="Google Shape;115;p18"/>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7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Rihanna</a:t>
            </a:r>
            <a:endParaRPr>
              <a:solidFill>
                <a:schemeClr val="accent5"/>
              </a:solidFill>
            </a:endParaRPr>
          </a:p>
        </p:txBody>
      </p:sp>
      <p:pic>
        <p:nvPicPr>
          <p:cNvPr id="442" name="Google Shape;442;p72"/>
          <p:cNvPicPr preferRelativeResize="0"/>
          <p:nvPr/>
        </p:nvPicPr>
        <p:blipFill>
          <a:blip r:embed="rId3">
            <a:alphaModFix/>
          </a:blip>
          <a:stretch>
            <a:fillRect/>
          </a:stretch>
        </p:blipFill>
        <p:spPr>
          <a:xfrm>
            <a:off x="1795463" y="1812188"/>
            <a:ext cx="5553075" cy="29241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3"/>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1</a:t>
            </a:r>
            <a:endParaRPr>
              <a:solidFill>
                <a:schemeClr val="accent5"/>
              </a:solidFill>
            </a:endParaRPr>
          </a:p>
        </p:txBody>
      </p:sp>
      <p:pic>
        <p:nvPicPr>
          <p:cNvPr id="448" name="Google Shape;448;p73"/>
          <p:cNvPicPr preferRelativeResize="0"/>
          <p:nvPr/>
        </p:nvPicPr>
        <p:blipFill>
          <a:blip r:embed="rId3">
            <a:alphaModFix/>
          </a:blip>
          <a:stretch>
            <a:fillRect/>
          </a:stretch>
        </p:blipFill>
        <p:spPr>
          <a:xfrm>
            <a:off x="1747838" y="1810200"/>
            <a:ext cx="5648325" cy="2476500"/>
          </a:xfrm>
          <a:prstGeom prst="rect">
            <a:avLst/>
          </a:prstGeom>
          <a:noFill/>
          <a:ln>
            <a:noFill/>
          </a:ln>
        </p:spPr>
      </p:pic>
      <p:sp>
        <p:nvSpPr>
          <p:cNvPr id="449" name="Google Shape;449;p73"/>
          <p:cNvSpPr/>
          <p:nvPr/>
        </p:nvSpPr>
        <p:spPr>
          <a:xfrm>
            <a:off x="3453625" y="2495550"/>
            <a:ext cx="1037400" cy="326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74"/>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2</a:t>
            </a:r>
            <a:endParaRPr>
              <a:solidFill>
                <a:schemeClr val="accent5"/>
              </a:solidFill>
            </a:endParaRPr>
          </a:p>
        </p:txBody>
      </p:sp>
      <p:pic>
        <p:nvPicPr>
          <p:cNvPr id="455" name="Google Shape;455;p74"/>
          <p:cNvPicPr preferRelativeResize="0"/>
          <p:nvPr/>
        </p:nvPicPr>
        <p:blipFill>
          <a:blip r:embed="rId3">
            <a:alphaModFix/>
          </a:blip>
          <a:stretch>
            <a:fillRect/>
          </a:stretch>
        </p:blipFill>
        <p:spPr>
          <a:xfrm>
            <a:off x="283088" y="2120600"/>
            <a:ext cx="5553075" cy="2590800"/>
          </a:xfrm>
          <a:prstGeom prst="rect">
            <a:avLst/>
          </a:prstGeom>
          <a:noFill/>
          <a:ln>
            <a:noFill/>
          </a:ln>
        </p:spPr>
      </p:pic>
      <p:pic>
        <p:nvPicPr>
          <p:cNvPr id="456" name="Google Shape;456;p74"/>
          <p:cNvPicPr preferRelativeResize="0"/>
          <p:nvPr/>
        </p:nvPicPr>
        <p:blipFill>
          <a:blip r:embed="rId4">
            <a:alphaModFix/>
          </a:blip>
          <a:stretch>
            <a:fillRect/>
          </a:stretch>
        </p:blipFill>
        <p:spPr>
          <a:xfrm>
            <a:off x="5942563" y="2601600"/>
            <a:ext cx="3133725" cy="1628775"/>
          </a:xfrm>
          <a:prstGeom prst="rect">
            <a:avLst/>
          </a:prstGeom>
          <a:noFill/>
          <a:ln>
            <a:noFill/>
          </a:ln>
        </p:spPr>
      </p:pic>
      <p:sp>
        <p:nvSpPr>
          <p:cNvPr id="457" name="Google Shape;457;p74"/>
          <p:cNvSpPr/>
          <p:nvPr/>
        </p:nvSpPr>
        <p:spPr>
          <a:xfrm>
            <a:off x="1191775" y="2759925"/>
            <a:ext cx="1794000" cy="33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Google Shape;458;p74"/>
          <p:cNvSpPr/>
          <p:nvPr/>
        </p:nvSpPr>
        <p:spPr>
          <a:xfrm>
            <a:off x="351275" y="4365700"/>
            <a:ext cx="940800" cy="263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Google Shape;459;p74"/>
          <p:cNvSpPr/>
          <p:nvPr/>
        </p:nvSpPr>
        <p:spPr>
          <a:xfrm>
            <a:off x="6473275" y="4026975"/>
            <a:ext cx="1141500" cy="138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75"/>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3</a:t>
            </a:r>
            <a:endParaRPr>
              <a:solidFill>
                <a:schemeClr val="accent5"/>
              </a:solidFill>
            </a:endParaRPr>
          </a:p>
        </p:txBody>
      </p:sp>
      <p:pic>
        <p:nvPicPr>
          <p:cNvPr id="465" name="Google Shape;465;p75"/>
          <p:cNvPicPr preferRelativeResize="0"/>
          <p:nvPr/>
        </p:nvPicPr>
        <p:blipFill>
          <a:blip r:embed="rId3">
            <a:alphaModFix/>
          </a:blip>
          <a:stretch>
            <a:fillRect/>
          </a:stretch>
        </p:blipFill>
        <p:spPr>
          <a:xfrm>
            <a:off x="4136301" y="0"/>
            <a:ext cx="5007699" cy="5143501"/>
          </a:xfrm>
          <a:prstGeom prst="rect">
            <a:avLst/>
          </a:prstGeom>
          <a:noFill/>
          <a:ln>
            <a:noFill/>
          </a:ln>
        </p:spPr>
      </p:pic>
      <p:sp>
        <p:nvSpPr>
          <p:cNvPr id="466" name="Google Shape;466;p75"/>
          <p:cNvSpPr/>
          <p:nvPr/>
        </p:nvSpPr>
        <p:spPr>
          <a:xfrm>
            <a:off x="4980425" y="677425"/>
            <a:ext cx="1066200" cy="25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7" name="Google Shape;467;p75"/>
          <p:cNvSpPr/>
          <p:nvPr/>
        </p:nvSpPr>
        <p:spPr>
          <a:xfrm>
            <a:off x="5472450" y="2044850"/>
            <a:ext cx="975600" cy="276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4</a:t>
            </a:r>
            <a:endParaRPr>
              <a:solidFill>
                <a:schemeClr val="accent5"/>
              </a:solidFill>
            </a:endParaRPr>
          </a:p>
        </p:txBody>
      </p:sp>
      <p:pic>
        <p:nvPicPr>
          <p:cNvPr id="473" name="Google Shape;473;p76"/>
          <p:cNvPicPr preferRelativeResize="0"/>
          <p:nvPr/>
        </p:nvPicPr>
        <p:blipFill>
          <a:blip r:embed="rId3">
            <a:alphaModFix/>
          </a:blip>
          <a:stretch>
            <a:fillRect/>
          </a:stretch>
        </p:blipFill>
        <p:spPr>
          <a:xfrm>
            <a:off x="2454450" y="283625"/>
            <a:ext cx="6612649" cy="4576250"/>
          </a:xfrm>
          <a:prstGeom prst="rect">
            <a:avLst/>
          </a:prstGeom>
          <a:noFill/>
          <a:ln>
            <a:noFill/>
          </a:ln>
        </p:spPr>
      </p:pic>
      <p:sp>
        <p:nvSpPr>
          <p:cNvPr id="474" name="Google Shape;474;p76"/>
          <p:cNvSpPr/>
          <p:nvPr/>
        </p:nvSpPr>
        <p:spPr>
          <a:xfrm>
            <a:off x="3752850" y="602175"/>
            <a:ext cx="664800" cy="188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7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5</a:t>
            </a:r>
            <a:endParaRPr>
              <a:solidFill>
                <a:schemeClr val="accent5"/>
              </a:solidFill>
            </a:endParaRPr>
          </a:p>
        </p:txBody>
      </p:sp>
      <p:pic>
        <p:nvPicPr>
          <p:cNvPr id="480" name="Google Shape;480;p77"/>
          <p:cNvPicPr preferRelativeResize="0"/>
          <p:nvPr/>
        </p:nvPicPr>
        <p:blipFill>
          <a:blip r:embed="rId3">
            <a:alphaModFix/>
          </a:blip>
          <a:stretch>
            <a:fillRect/>
          </a:stretch>
        </p:blipFill>
        <p:spPr>
          <a:xfrm>
            <a:off x="76200" y="2265900"/>
            <a:ext cx="4440974" cy="2877600"/>
          </a:xfrm>
          <a:prstGeom prst="rect">
            <a:avLst/>
          </a:prstGeom>
          <a:noFill/>
          <a:ln>
            <a:noFill/>
          </a:ln>
        </p:spPr>
      </p:pic>
      <p:pic>
        <p:nvPicPr>
          <p:cNvPr id="481" name="Google Shape;481;p77"/>
          <p:cNvPicPr preferRelativeResize="0"/>
          <p:nvPr/>
        </p:nvPicPr>
        <p:blipFill>
          <a:blip r:embed="rId4">
            <a:alphaModFix/>
          </a:blip>
          <a:stretch>
            <a:fillRect/>
          </a:stretch>
        </p:blipFill>
        <p:spPr>
          <a:xfrm>
            <a:off x="4475879" y="2265900"/>
            <a:ext cx="4591922" cy="2877600"/>
          </a:xfrm>
          <a:prstGeom prst="rect">
            <a:avLst/>
          </a:prstGeom>
          <a:noFill/>
          <a:ln>
            <a:noFill/>
          </a:ln>
        </p:spPr>
      </p:pic>
      <p:sp>
        <p:nvSpPr>
          <p:cNvPr id="482" name="Google Shape;482;p77"/>
          <p:cNvSpPr/>
          <p:nvPr/>
        </p:nvSpPr>
        <p:spPr>
          <a:xfrm>
            <a:off x="388900" y="3939175"/>
            <a:ext cx="880200" cy="200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 name="Google Shape;483;p77"/>
          <p:cNvSpPr/>
          <p:nvPr/>
        </p:nvSpPr>
        <p:spPr>
          <a:xfrm>
            <a:off x="4781550" y="3939175"/>
            <a:ext cx="880200" cy="200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 name="Google Shape;484;p77"/>
          <p:cNvSpPr/>
          <p:nvPr/>
        </p:nvSpPr>
        <p:spPr>
          <a:xfrm>
            <a:off x="2048575" y="3939175"/>
            <a:ext cx="880200" cy="200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 name="Google Shape;485;p77"/>
          <p:cNvSpPr/>
          <p:nvPr/>
        </p:nvSpPr>
        <p:spPr>
          <a:xfrm>
            <a:off x="6403575" y="3939175"/>
            <a:ext cx="880200" cy="200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6" name="Google Shape;486;p77"/>
          <p:cNvSpPr/>
          <p:nvPr/>
        </p:nvSpPr>
        <p:spPr>
          <a:xfrm>
            <a:off x="627250" y="2333400"/>
            <a:ext cx="1242000" cy="138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Google Shape;487;p77"/>
          <p:cNvSpPr/>
          <p:nvPr/>
        </p:nvSpPr>
        <p:spPr>
          <a:xfrm>
            <a:off x="5019900" y="2333400"/>
            <a:ext cx="1242000" cy="138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91" name="Shape 491"/>
        <p:cNvGrpSpPr/>
        <p:nvPr/>
      </p:nvGrpSpPr>
      <p:grpSpPr>
        <a:xfrm>
          <a:off x="0" y="0"/>
          <a:ext cx="0" cy="0"/>
          <a:chOff x="0" y="0"/>
          <a:chExt cx="0" cy="0"/>
        </a:xfrm>
      </p:grpSpPr>
      <p:pic>
        <p:nvPicPr>
          <p:cNvPr id="492" name="Google Shape;492;p7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493" name="Google Shape;493;p7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494" name="Google Shape;494;p78"/>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Exchange sheets!</a:t>
            </a:r>
            <a:endParaRPr b="1" sz="3000">
              <a:solidFill>
                <a:schemeClr val="lt2"/>
              </a:solidFill>
              <a:latin typeface="Raleway"/>
              <a:ea typeface="Raleway"/>
              <a:cs typeface="Raleway"/>
              <a:sym typeface="Raleway"/>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9"/>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1</a:t>
            </a:r>
            <a:endParaRPr>
              <a:solidFill>
                <a:schemeClr val="accent5"/>
              </a:solidFill>
            </a:endParaRPr>
          </a:p>
        </p:txBody>
      </p:sp>
      <p:pic>
        <p:nvPicPr>
          <p:cNvPr id="500" name="Google Shape;500;p79"/>
          <p:cNvPicPr preferRelativeResize="0"/>
          <p:nvPr/>
        </p:nvPicPr>
        <p:blipFill>
          <a:blip r:embed="rId3">
            <a:alphaModFix/>
          </a:blip>
          <a:stretch>
            <a:fillRect/>
          </a:stretch>
        </p:blipFill>
        <p:spPr>
          <a:xfrm>
            <a:off x="1747838" y="1810200"/>
            <a:ext cx="5648325" cy="2476500"/>
          </a:xfrm>
          <a:prstGeom prst="rect">
            <a:avLst/>
          </a:prstGeom>
          <a:noFill/>
          <a:ln>
            <a:noFill/>
          </a:ln>
        </p:spPr>
      </p:pic>
      <p:sp>
        <p:nvSpPr>
          <p:cNvPr id="501" name="Google Shape;501;p79"/>
          <p:cNvSpPr/>
          <p:nvPr/>
        </p:nvSpPr>
        <p:spPr>
          <a:xfrm>
            <a:off x="3453625" y="2495550"/>
            <a:ext cx="1037400" cy="326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80"/>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Shakira</a:t>
            </a:r>
            <a:endParaRPr>
              <a:solidFill>
                <a:schemeClr val="accent5"/>
              </a:solidFill>
            </a:endParaRPr>
          </a:p>
        </p:txBody>
      </p:sp>
      <p:pic>
        <p:nvPicPr>
          <p:cNvPr id="507" name="Google Shape;507;p80"/>
          <p:cNvPicPr preferRelativeResize="0"/>
          <p:nvPr/>
        </p:nvPicPr>
        <p:blipFill>
          <a:blip r:embed="rId3">
            <a:alphaModFix/>
          </a:blip>
          <a:stretch>
            <a:fillRect/>
          </a:stretch>
        </p:blipFill>
        <p:spPr>
          <a:xfrm>
            <a:off x="1747838" y="1810200"/>
            <a:ext cx="5648325" cy="2476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81"/>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2</a:t>
            </a:r>
            <a:endParaRPr>
              <a:solidFill>
                <a:schemeClr val="accent5"/>
              </a:solidFill>
            </a:endParaRPr>
          </a:p>
        </p:txBody>
      </p:sp>
      <p:pic>
        <p:nvPicPr>
          <p:cNvPr id="513" name="Google Shape;513;p81"/>
          <p:cNvPicPr preferRelativeResize="0"/>
          <p:nvPr/>
        </p:nvPicPr>
        <p:blipFill>
          <a:blip r:embed="rId3">
            <a:alphaModFix/>
          </a:blip>
          <a:stretch>
            <a:fillRect/>
          </a:stretch>
        </p:blipFill>
        <p:spPr>
          <a:xfrm>
            <a:off x="283088" y="2120600"/>
            <a:ext cx="5553075" cy="2590800"/>
          </a:xfrm>
          <a:prstGeom prst="rect">
            <a:avLst/>
          </a:prstGeom>
          <a:noFill/>
          <a:ln>
            <a:noFill/>
          </a:ln>
        </p:spPr>
      </p:pic>
      <p:pic>
        <p:nvPicPr>
          <p:cNvPr id="514" name="Google Shape;514;p81"/>
          <p:cNvPicPr preferRelativeResize="0"/>
          <p:nvPr/>
        </p:nvPicPr>
        <p:blipFill>
          <a:blip r:embed="rId4">
            <a:alphaModFix/>
          </a:blip>
          <a:stretch>
            <a:fillRect/>
          </a:stretch>
        </p:blipFill>
        <p:spPr>
          <a:xfrm>
            <a:off x="5942563" y="2601600"/>
            <a:ext cx="3133725" cy="1628775"/>
          </a:xfrm>
          <a:prstGeom prst="rect">
            <a:avLst/>
          </a:prstGeom>
          <a:noFill/>
          <a:ln>
            <a:noFill/>
          </a:ln>
        </p:spPr>
      </p:pic>
      <p:sp>
        <p:nvSpPr>
          <p:cNvPr id="515" name="Google Shape;515;p81"/>
          <p:cNvSpPr/>
          <p:nvPr/>
        </p:nvSpPr>
        <p:spPr>
          <a:xfrm>
            <a:off x="1191775" y="2759925"/>
            <a:ext cx="1794000" cy="338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6" name="Google Shape;516;p81"/>
          <p:cNvSpPr/>
          <p:nvPr/>
        </p:nvSpPr>
        <p:spPr>
          <a:xfrm>
            <a:off x="351275" y="4365700"/>
            <a:ext cx="940800" cy="2634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7" name="Google Shape;517;p81"/>
          <p:cNvSpPr/>
          <p:nvPr/>
        </p:nvSpPr>
        <p:spPr>
          <a:xfrm>
            <a:off x="6473275" y="4026975"/>
            <a:ext cx="1141500" cy="138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Answer</a:t>
            </a:r>
            <a:endParaRPr>
              <a:solidFill>
                <a:schemeClr val="accent5"/>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8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Camilla Cabello</a:t>
            </a:r>
            <a:endParaRPr>
              <a:solidFill>
                <a:schemeClr val="accent5"/>
              </a:solidFill>
            </a:endParaRPr>
          </a:p>
        </p:txBody>
      </p:sp>
      <p:pic>
        <p:nvPicPr>
          <p:cNvPr id="523" name="Google Shape;523;p82"/>
          <p:cNvPicPr preferRelativeResize="0"/>
          <p:nvPr/>
        </p:nvPicPr>
        <p:blipFill>
          <a:blip r:embed="rId3">
            <a:alphaModFix/>
          </a:blip>
          <a:stretch>
            <a:fillRect/>
          </a:stretch>
        </p:blipFill>
        <p:spPr>
          <a:xfrm>
            <a:off x="283088" y="2120600"/>
            <a:ext cx="5553075" cy="2590800"/>
          </a:xfrm>
          <a:prstGeom prst="rect">
            <a:avLst/>
          </a:prstGeom>
          <a:noFill/>
          <a:ln>
            <a:noFill/>
          </a:ln>
        </p:spPr>
      </p:pic>
      <p:pic>
        <p:nvPicPr>
          <p:cNvPr id="524" name="Google Shape;524;p82"/>
          <p:cNvPicPr preferRelativeResize="0"/>
          <p:nvPr/>
        </p:nvPicPr>
        <p:blipFill>
          <a:blip r:embed="rId4">
            <a:alphaModFix/>
          </a:blip>
          <a:stretch>
            <a:fillRect/>
          </a:stretch>
        </p:blipFill>
        <p:spPr>
          <a:xfrm>
            <a:off x="5942563" y="2601600"/>
            <a:ext cx="3133725" cy="1628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3"/>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3</a:t>
            </a:r>
            <a:endParaRPr>
              <a:solidFill>
                <a:schemeClr val="accent5"/>
              </a:solidFill>
            </a:endParaRPr>
          </a:p>
        </p:txBody>
      </p:sp>
      <p:pic>
        <p:nvPicPr>
          <p:cNvPr id="530" name="Google Shape;530;p83"/>
          <p:cNvPicPr preferRelativeResize="0"/>
          <p:nvPr/>
        </p:nvPicPr>
        <p:blipFill>
          <a:blip r:embed="rId3">
            <a:alphaModFix/>
          </a:blip>
          <a:stretch>
            <a:fillRect/>
          </a:stretch>
        </p:blipFill>
        <p:spPr>
          <a:xfrm>
            <a:off x="4136301" y="0"/>
            <a:ext cx="5007699" cy="5143501"/>
          </a:xfrm>
          <a:prstGeom prst="rect">
            <a:avLst/>
          </a:prstGeom>
          <a:noFill/>
          <a:ln>
            <a:noFill/>
          </a:ln>
        </p:spPr>
      </p:pic>
      <p:sp>
        <p:nvSpPr>
          <p:cNvPr id="531" name="Google Shape;531;p83"/>
          <p:cNvSpPr/>
          <p:nvPr/>
        </p:nvSpPr>
        <p:spPr>
          <a:xfrm>
            <a:off x="4980425" y="677425"/>
            <a:ext cx="1066200" cy="25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2" name="Google Shape;532;p83"/>
          <p:cNvSpPr/>
          <p:nvPr/>
        </p:nvSpPr>
        <p:spPr>
          <a:xfrm>
            <a:off x="5472450" y="2044850"/>
            <a:ext cx="975600" cy="276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84"/>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Katy Perry</a:t>
            </a:r>
            <a:endParaRPr>
              <a:solidFill>
                <a:schemeClr val="accent5"/>
              </a:solidFill>
            </a:endParaRPr>
          </a:p>
        </p:txBody>
      </p:sp>
      <p:pic>
        <p:nvPicPr>
          <p:cNvPr id="538" name="Google Shape;538;p84"/>
          <p:cNvPicPr preferRelativeResize="0"/>
          <p:nvPr/>
        </p:nvPicPr>
        <p:blipFill>
          <a:blip r:embed="rId3">
            <a:alphaModFix/>
          </a:blip>
          <a:stretch>
            <a:fillRect/>
          </a:stretch>
        </p:blipFill>
        <p:spPr>
          <a:xfrm>
            <a:off x="4136301" y="0"/>
            <a:ext cx="5007699" cy="514350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5"/>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4</a:t>
            </a:r>
            <a:endParaRPr>
              <a:solidFill>
                <a:schemeClr val="accent5"/>
              </a:solidFill>
            </a:endParaRPr>
          </a:p>
        </p:txBody>
      </p:sp>
      <p:pic>
        <p:nvPicPr>
          <p:cNvPr id="544" name="Google Shape;544;p85"/>
          <p:cNvPicPr preferRelativeResize="0"/>
          <p:nvPr/>
        </p:nvPicPr>
        <p:blipFill>
          <a:blip r:embed="rId3">
            <a:alphaModFix/>
          </a:blip>
          <a:stretch>
            <a:fillRect/>
          </a:stretch>
        </p:blipFill>
        <p:spPr>
          <a:xfrm>
            <a:off x="2454450" y="283625"/>
            <a:ext cx="6612649" cy="4576250"/>
          </a:xfrm>
          <a:prstGeom prst="rect">
            <a:avLst/>
          </a:prstGeom>
          <a:noFill/>
          <a:ln>
            <a:noFill/>
          </a:ln>
        </p:spPr>
      </p:pic>
      <p:sp>
        <p:nvSpPr>
          <p:cNvPr id="545" name="Google Shape;545;p85"/>
          <p:cNvSpPr/>
          <p:nvPr/>
        </p:nvSpPr>
        <p:spPr>
          <a:xfrm>
            <a:off x="3752850" y="602175"/>
            <a:ext cx="664800" cy="188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8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Madonna</a:t>
            </a:r>
            <a:endParaRPr>
              <a:solidFill>
                <a:schemeClr val="accent5"/>
              </a:solidFill>
            </a:endParaRPr>
          </a:p>
        </p:txBody>
      </p:sp>
      <p:pic>
        <p:nvPicPr>
          <p:cNvPr id="551" name="Google Shape;551;p86"/>
          <p:cNvPicPr preferRelativeResize="0"/>
          <p:nvPr/>
        </p:nvPicPr>
        <p:blipFill>
          <a:blip r:embed="rId3">
            <a:alphaModFix/>
          </a:blip>
          <a:stretch>
            <a:fillRect/>
          </a:stretch>
        </p:blipFill>
        <p:spPr>
          <a:xfrm>
            <a:off x="3211550" y="654000"/>
            <a:ext cx="5098450" cy="3835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5</a:t>
            </a:r>
            <a:endParaRPr>
              <a:solidFill>
                <a:schemeClr val="accent5"/>
              </a:solidFill>
            </a:endParaRPr>
          </a:p>
        </p:txBody>
      </p:sp>
      <p:pic>
        <p:nvPicPr>
          <p:cNvPr id="557" name="Google Shape;557;p87"/>
          <p:cNvPicPr preferRelativeResize="0"/>
          <p:nvPr/>
        </p:nvPicPr>
        <p:blipFill>
          <a:blip r:embed="rId3">
            <a:alphaModFix/>
          </a:blip>
          <a:stretch>
            <a:fillRect/>
          </a:stretch>
        </p:blipFill>
        <p:spPr>
          <a:xfrm>
            <a:off x="76200" y="2265900"/>
            <a:ext cx="4440974" cy="2877600"/>
          </a:xfrm>
          <a:prstGeom prst="rect">
            <a:avLst/>
          </a:prstGeom>
          <a:noFill/>
          <a:ln>
            <a:noFill/>
          </a:ln>
        </p:spPr>
      </p:pic>
      <p:pic>
        <p:nvPicPr>
          <p:cNvPr id="558" name="Google Shape;558;p87"/>
          <p:cNvPicPr preferRelativeResize="0"/>
          <p:nvPr/>
        </p:nvPicPr>
        <p:blipFill>
          <a:blip r:embed="rId4">
            <a:alphaModFix/>
          </a:blip>
          <a:stretch>
            <a:fillRect/>
          </a:stretch>
        </p:blipFill>
        <p:spPr>
          <a:xfrm>
            <a:off x="4475879" y="2265900"/>
            <a:ext cx="4591922" cy="2877600"/>
          </a:xfrm>
          <a:prstGeom prst="rect">
            <a:avLst/>
          </a:prstGeom>
          <a:noFill/>
          <a:ln>
            <a:noFill/>
          </a:ln>
        </p:spPr>
      </p:pic>
      <p:sp>
        <p:nvSpPr>
          <p:cNvPr id="559" name="Google Shape;559;p87"/>
          <p:cNvSpPr/>
          <p:nvPr/>
        </p:nvSpPr>
        <p:spPr>
          <a:xfrm>
            <a:off x="388900" y="3939175"/>
            <a:ext cx="880200" cy="200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0" name="Google Shape;560;p87"/>
          <p:cNvSpPr/>
          <p:nvPr/>
        </p:nvSpPr>
        <p:spPr>
          <a:xfrm>
            <a:off x="4781550" y="3939175"/>
            <a:ext cx="880200" cy="200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Google Shape;561;p87"/>
          <p:cNvSpPr/>
          <p:nvPr/>
        </p:nvSpPr>
        <p:spPr>
          <a:xfrm>
            <a:off x="2048575" y="3939175"/>
            <a:ext cx="880200" cy="200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2" name="Google Shape;562;p87"/>
          <p:cNvSpPr/>
          <p:nvPr/>
        </p:nvSpPr>
        <p:spPr>
          <a:xfrm>
            <a:off x="6403575" y="3939175"/>
            <a:ext cx="880200" cy="200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3" name="Google Shape;563;p87"/>
          <p:cNvSpPr/>
          <p:nvPr/>
        </p:nvSpPr>
        <p:spPr>
          <a:xfrm>
            <a:off x="627250" y="2333400"/>
            <a:ext cx="1242000" cy="138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4" name="Google Shape;564;p87"/>
          <p:cNvSpPr/>
          <p:nvPr/>
        </p:nvSpPr>
        <p:spPr>
          <a:xfrm>
            <a:off x="5019900" y="2333400"/>
            <a:ext cx="1242000" cy="138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8"/>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Lady Gaga</a:t>
            </a:r>
            <a:endParaRPr>
              <a:solidFill>
                <a:schemeClr val="accent5"/>
              </a:solidFill>
            </a:endParaRPr>
          </a:p>
        </p:txBody>
      </p:sp>
      <p:pic>
        <p:nvPicPr>
          <p:cNvPr id="570" name="Google Shape;570;p88"/>
          <p:cNvPicPr preferRelativeResize="0"/>
          <p:nvPr/>
        </p:nvPicPr>
        <p:blipFill>
          <a:blip r:embed="rId3">
            <a:alphaModFix/>
          </a:blip>
          <a:stretch>
            <a:fillRect/>
          </a:stretch>
        </p:blipFill>
        <p:spPr>
          <a:xfrm>
            <a:off x="76200" y="2265900"/>
            <a:ext cx="4440974" cy="2877600"/>
          </a:xfrm>
          <a:prstGeom prst="rect">
            <a:avLst/>
          </a:prstGeom>
          <a:noFill/>
          <a:ln>
            <a:noFill/>
          </a:ln>
        </p:spPr>
      </p:pic>
      <p:pic>
        <p:nvPicPr>
          <p:cNvPr id="571" name="Google Shape;571;p88"/>
          <p:cNvPicPr preferRelativeResize="0"/>
          <p:nvPr/>
        </p:nvPicPr>
        <p:blipFill>
          <a:blip r:embed="rId4">
            <a:alphaModFix/>
          </a:blip>
          <a:stretch>
            <a:fillRect/>
          </a:stretch>
        </p:blipFill>
        <p:spPr>
          <a:xfrm>
            <a:off x="4475879" y="2265900"/>
            <a:ext cx="4591922" cy="2877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75" name="Shape 575"/>
        <p:cNvGrpSpPr/>
        <p:nvPr/>
      </p:nvGrpSpPr>
      <p:grpSpPr>
        <a:xfrm>
          <a:off x="0" y="0"/>
          <a:ext cx="0" cy="0"/>
          <a:chOff x="0" y="0"/>
          <a:chExt cx="0" cy="0"/>
        </a:xfrm>
      </p:grpSpPr>
      <p:pic>
        <p:nvPicPr>
          <p:cNvPr id="576" name="Google Shape;576;p89"/>
          <p:cNvPicPr preferRelativeResize="0"/>
          <p:nvPr/>
        </p:nvPicPr>
        <p:blipFill>
          <a:blip r:embed="rId3">
            <a:alphaModFix/>
          </a:blip>
          <a:stretch>
            <a:fillRect/>
          </a:stretch>
        </p:blipFill>
        <p:spPr>
          <a:xfrm>
            <a:off x="4502100" y="162737"/>
            <a:ext cx="4254600" cy="4818038"/>
          </a:xfrm>
          <a:prstGeom prst="rect">
            <a:avLst/>
          </a:prstGeom>
          <a:noFill/>
          <a:ln>
            <a:noFill/>
          </a:ln>
        </p:spPr>
      </p:pic>
      <p:pic>
        <p:nvPicPr>
          <p:cNvPr descr="Piece of duct tape sticking a note to the slide" id="577" name="Google Shape;577;p89"/>
          <p:cNvPicPr preferRelativeResize="0"/>
          <p:nvPr/>
        </p:nvPicPr>
        <p:blipFill rotWithShape="1">
          <a:blip r:embed="rId4">
            <a:alphaModFix/>
          </a:blip>
          <a:srcRect b="10011" l="9244" r="2118" t="5926"/>
          <a:stretch/>
        </p:blipFill>
        <p:spPr>
          <a:xfrm rot="154828">
            <a:off x="5593400" y="147301"/>
            <a:ext cx="2072000" cy="736050"/>
          </a:xfrm>
          <a:prstGeom prst="rect">
            <a:avLst/>
          </a:prstGeom>
          <a:noFill/>
          <a:ln>
            <a:noFill/>
          </a:ln>
        </p:spPr>
      </p:pic>
      <p:sp>
        <p:nvSpPr>
          <p:cNvPr id="578" name="Google Shape;578;p89"/>
          <p:cNvSpPr txBox="1"/>
          <p:nvPr/>
        </p:nvSpPr>
        <p:spPr>
          <a:xfrm>
            <a:off x="49129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Scores, please?</a:t>
            </a:r>
            <a:endParaRPr b="1" sz="3000">
              <a:solidFill>
                <a:schemeClr val="lt2"/>
              </a:solidFill>
              <a:latin typeface="Raleway"/>
              <a:ea typeface="Raleway"/>
              <a:cs typeface="Raleway"/>
              <a:sym typeface="Raleway"/>
            </a:endParaRPr>
          </a:p>
        </p:txBody>
      </p:sp>
      <p:pic>
        <p:nvPicPr>
          <p:cNvPr id="579" name="Google Shape;579;p89"/>
          <p:cNvPicPr preferRelativeResize="0"/>
          <p:nvPr/>
        </p:nvPicPr>
        <p:blipFill>
          <a:blip r:embed="rId5">
            <a:alphaModFix/>
          </a:blip>
          <a:stretch>
            <a:fillRect/>
          </a:stretch>
        </p:blipFill>
        <p:spPr>
          <a:xfrm>
            <a:off x="152400" y="255813"/>
            <a:ext cx="4419601" cy="463186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90"/>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16</a:t>
            </a:r>
            <a:endParaRPr sz="2300">
              <a:solidFill>
                <a:srgbClr val="FF9900"/>
              </a:solidFill>
            </a:endParaRPr>
          </a:p>
          <a:p>
            <a:pPr indent="0" lvl="0" marL="0" rtl="0">
              <a:spcBef>
                <a:spcPts val="1600"/>
              </a:spcBef>
              <a:spcAft>
                <a:spcPts val="0"/>
              </a:spcAft>
              <a:buNone/>
            </a:pPr>
            <a:r>
              <a:rPr b="0" lang="en" sz="2000"/>
              <a:t>Nigeria’s former capital, Lagos, is experiencing an economic revival, over the last two decades. The city generates a third of Nigeria’s GDP, and like Mumbai in India, is not only a major business centre, but also home to a thriving music, film and fashion scene.</a:t>
            </a:r>
            <a:endParaRPr b="0" sz="2000"/>
          </a:p>
          <a:p>
            <a:pPr indent="0" lvl="0" marL="0" rtl="0">
              <a:spcBef>
                <a:spcPts val="1000"/>
              </a:spcBef>
              <a:spcAft>
                <a:spcPts val="0"/>
              </a:spcAft>
              <a:buNone/>
            </a:pPr>
            <a:r>
              <a:rPr b="0" lang="en" sz="2000"/>
              <a:t>In fact, its economy is bigger than that of the entire country of Kenya. But, there’s one area where it seeks to emulate Kenya - driven by m-Pesa, and huge adoption of social media, Kenya’s capital, Nairobi, is a </a:t>
            </a:r>
            <a:r>
              <a:rPr b="0" lang="en" sz="2000">
                <a:solidFill>
                  <a:schemeClr val="accent5"/>
                </a:solidFill>
              </a:rPr>
              <a:t>hub for technology and start-ups</a:t>
            </a:r>
            <a:r>
              <a:rPr b="0" lang="en" sz="2000"/>
              <a:t>.</a:t>
            </a:r>
            <a:endParaRPr b="0" sz="2000"/>
          </a:p>
          <a:p>
            <a:pPr indent="0" lvl="0" marL="0" rtl="0">
              <a:spcBef>
                <a:spcPts val="1000"/>
              </a:spcBef>
              <a:spcAft>
                <a:spcPts val="1000"/>
              </a:spcAft>
              <a:buNone/>
            </a:pPr>
            <a:r>
              <a:rPr b="0" lang="en" sz="2000"/>
              <a:t>By what </a:t>
            </a:r>
            <a:r>
              <a:rPr b="0" lang="en" sz="2000">
                <a:solidFill>
                  <a:schemeClr val="accent5"/>
                </a:solidFill>
              </a:rPr>
              <a:t>two-word alliterative phrase</a:t>
            </a:r>
            <a:r>
              <a:rPr b="0" lang="en" sz="2000"/>
              <a:t>, reminiscent of California but containing an African geographical feature, is this area known?</a:t>
            </a:r>
            <a:endParaRPr b="0" sz="2000"/>
          </a:p>
        </p:txBody>
      </p:sp>
      <p:pic>
        <p:nvPicPr>
          <p:cNvPr id="585" name="Google Shape;585;p90"/>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589" name="Shape 589"/>
        <p:cNvGrpSpPr/>
        <p:nvPr/>
      </p:nvGrpSpPr>
      <p:grpSpPr>
        <a:xfrm>
          <a:off x="0" y="0"/>
          <a:ext cx="0" cy="0"/>
          <a:chOff x="0" y="0"/>
          <a:chExt cx="0" cy="0"/>
        </a:xfrm>
      </p:grpSpPr>
      <p:pic>
        <p:nvPicPr>
          <p:cNvPr id="590" name="Google Shape;590;p9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591" name="Google Shape;591;p9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592" name="Google Shape;592;p91"/>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a:t>
            </a:r>
            <a:endParaRPr sz="2300">
              <a:solidFill>
                <a:srgbClr val="FF9900"/>
              </a:solidFill>
            </a:endParaRPr>
          </a:p>
          <a:p>
            <a:pPr indent="0" lvl="0" marL="0" rtl="0">
              <a:spcBef>
                <a:spcPts val="1600"/>
              </a:spcBef>
              <a:spcAft>
                <a:spcPts val="0"/>
              </a:spcAft>
              <a:buNone/>
            </a:pPr>
            <a:r>
              <a:rPr b="0" lang="en" sz="2400"/>
              <a:t>This theory’s invention is credited to a Hungarian writer, Frigyes Karinthy, who in 1929, wrote in a short story that “Planet Earth has never been as tiny as it is now.”</a:t>
            </a:r>
            <a:br>
              <a:rPr b="0" lang="en" sz="2400"/>
            </a:br>
            <a:br>
              <a:rPr b="0" lang="en" sz="2400"/>
            </a:br>
            <a:r>
              <a:rPr b="0" lang="en" sz="2400"/>
              <a:t>If Facebook is to be believed, it is now tinier, estimating the number at 3.57, as opposed to Karinthy’s 6.0.</a:t>
            </a:r>
            <a:endParaRPr b="0" sz="2400"/>
          </a:p>
          <a:p>
            <a:pPr indent="0" lvl="0" marL="0" rtl="0">
              <a:spcBef>
                <a:spcPts val="1000"/>
              </a:spcBef>
              <a:spcAft>
                <a:spcPts val="0"/>
              </a:spcAft>
              <a:buNone/>
            </a:pPr>
            <a:r>
              <a:t/>
            </a:r>
            <a:endParaRPr b="0" sz="2400"/>
          </a:p>
          <a:p>
            <a:pPr indent="0" lvl="0" marL="0" rtl="0">
              <a:spcBef>
                <a:spcPts val="1000"/>
              </a:spcBef>
              <a:spcAft>
                <a:spcPts val="1000"/>
              </a:spcAft>
              <a:buNone/>
            </a:pPr>
            <a:r>
              <a:rPr b="0" lang="en" sz="2400">
                <a:solidFill>
                  <a:schemeClr val="accent5"/>
                </a:solidFill>
              </a:rPr>
              <a:t>What theory is this</a:t>
            </a:r>
            <a:r>
              <a:rPr b="0" lang="en" sz="2400"/>
              <a:t>, usually expressed in a four-word phrase?</a:t>
            </a:r>
            <a:endParaRPr b="0" sz="24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9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Silicon Savannah</a:t>
            </a:r>
            <a:endParaRPr>
              <a:solidFill>
                <a:schemeClr val="accent5"/>
              </a:solidFill>
            </a:endParaRPr>
          </a:p>
        </p:txBody>
      </p:sp>
      <p:pic>
        <p:nvPicPr>
          <p:cNvPr id="598" name="Google Shape;598;p92"/>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93"/>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17</a:t>
            </a:r>
            <a:endParaRPr sz="2300">
              <a:solidFill>
                <a:srgbClr val="FF9900"/>
              </a:solidFill>
            </a:endParaRPr>
          </a:p>
          <a:p>
            <a:pPr indent="0" lvl="0" marL="0" rtl="0">
              <a:spcBef>
                <a:spcPts val="1600"/>
              </a:spcBef>
              <a:spcAft>
                <a:spcPts val="0"/>
              </a:spcAft>
              <a:buNone/>
            </a:pPr>
            <a:r>
              <a:rPr b="0" lang="en" sz="2400"/>
              <a:t>Swedish-born composer </a:t>
            </a:r>
            <a:r>
              <a:rPr b="0" lang="en" sz="2400"/>
              <a:t>Ludwig Göransson, after weeks of research, toured </a:t>
            </a:r>
            <a:r>
              <a:rPr b="0" lang="en" sz="2400">
                <a:solidFill>
                  <a:schemeClr val="accent5"/>
                </a:solidFill>
              </a:rPr>
              <a:t>Senegal with its superstar musician, Baaba Maal</a:t>
            </a:r>
            <a:r>
              <a:rPr b="0" lang="en" sz="2400"/>
              <a:t>, to capture its sounds - the most memorable of which ended up being an instrument popularly known as the “talking drums”.</a:t>
            </a:r>
            <a:endParaRPr b="0" sz="2400"/>
          </a:p>
          <a:p>
            <a:pPr indent="0" lvl="0" marL="0" rtl="0">
              <a:spcBef>
                <a:spcPts val="1000"/>
              </a:spcBef>
              <a:spcAft>
                <a:spcPts val="0"/>
              </a:spcAft>
              <a:buNone/>
            </a:pPr>
            <a:r>
              <a:rPr b="0" lang="en" sz="2400"/>
              <a:t>Afterwards, Göransson went back to London, mixing the sounds he recorded in Senegal with a 92-piece orchestra, and a choir that sang in Xhosa, a South African language.</a:t>
            </a:r>
            <a:endParaRPr b="0" sz="2400"/>
          </a:p>
          <a:p>
            <a:pPr indent="0" lvl="0" marL="0" rtl="0">
              <a:spcBef>
                <a:spcPts val="1000"/>
              </a:spcBef>
              <a:spcAft>
                <a:spcPts val="1000"/>
              </a:spcAft>
              <a:buNone/>
            </a:pPr>
            <a:r>
              <a:rPr b="0" lang="en" sz="2400">
                <a:solidFill>
                  <a:schemeClr val="accent5"/>
                </a:solidFill>
              </a:rPr>
              <a:t>What soundtrack was all this work for?</a:t>
            </a:r>
            <a:endParaRPr b="0" sz="2400">
              <a:solidFill>
                <a:schemeClr val="accent5"/>
              </a:solidFill>
            </a:endParaRPr>
          </a:p>
        </p:txBody>
      </p:sp>
      <p:pic>
        <p:nvPicPr>
          <p:cNvPr id="604" name="Google Shape;604;p93"/>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08" name="Shape 608"/>
        <p:cNvGrpSpPr/>
        <p:nvPr/>
      </p:nvGrpSpPr>
      <p:grpSpPr>
        <a:xfrm>
          <a:off x="0" y="0"/>
          <a:ext cx="0" cy="0"/>
          <a:chOff x="0" y="0"/>
          <a:chExt cx="0" cy="0"/>
        </a:xfrm>
      </p:grpSpPr>
      <p:pic>
        <p:nvPicPr>
          <p:cNvPr id="609" name="Google Shape;609;p9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610" name="Google Shape;610;p9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611" name="Google Shape;611;p94"/>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95"/>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Black Panther </a:t>
            </a:r>
            <a:r>
              <a:rPr lang="en" sz="2400">
                <a:solidFill>
                  <a:schemeClr val="accent5"/>
                </a:solidFill>
              </a:rPr>
              <a:t>(Play from 1:10)</a:t>
            </a:r>
            <a:endParaRPr sz="2400">
              <a:solidFill>
                <a:schemeClr val="accent5"/>
              </a:solidFill>
            </a:endParaRPr>
          </a:p>
        </p:txBody>
      </p:sp>
      <p:pic>
        <p:nvPicPr>
          <p:cNvPr descr="Long live the king. Watch the Marvel Studios #BlackPanther in theaters now!&#10;&#10;► Subscribe to Marvel: http://bit.ly/WeO3YJ&#10;Follow Marvel on Twitter: ‪http://twitter.com/marvel&#10;Like Marvel on FaceBook: ‪http://facebook.com/marvel&#10;&#10;Black Panther (Original Score) by Ludwig Göransson is available here:&#10;Download: http://hollywoodrecs.co/BlankPantherDL&#10;Streaming: http://hollywoodrecs.co/BlackPanther&#10;&#10;Follow Hollywood Records:&#10;Facebook: http://facebook.com/hollywoodrecords&#10;Instagram: http://instagram.com/hollywoodrecords&#10;Twitter: http://twitter.com/hollywoodrecs" id="617" name="Google Shape;617;p95" title="Ludwig Göransson ft. Baaba Maal - Wakanda [from &quot;Black Panther (Original Score)&quot;]">
            <a:hlinkClick r:id="rId3"/>
          </p:cNvPr>
          <p:cNvPicPr preferRelativeResize="0"/>
          <p:nvPr/>
        </p:nvPicPr>
        <p:blipFill>
          <a:blip r:embed="rId4">
            <a:alphaModFix/>
          </a:blip>
          <a:stretch>
            <a:fillRect/>
          </a:stretch>
        </p:blipFill>
        <p:spPr>
          <a:xfrm>
            <a:off x="2286000" y="1714500"/>
            <a:ext cx="4572000" cy="3429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96"/>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18</a:t>
            </a:r>
            <a:endParaRPr sz="2300">
              <a:solidFill>
                <a:srgbClr val="FF9900"/>
              </a:solidFill>
            </a:endParaRPr>
          </a:p>
          <a:p>
            <a:pPr indent="0" lvl="0" marL="0" rtl="0">
              <a:spcBef>
                <a:spcPts val="1600"/>
              </a:spcBef>
              <a:spcAft>
                <a:spcPts val="0"/>
              </a:spcAft>
              <a:buNone/>
            </a:pPr>
            <a:r>
              <a:rPr b="0" lang="en" sz="2400"/>
              <a:t>While one may wonder if it comes from South Korea’s closeness to the USA after the Korean War, the name of </a:t>
            </a:r>
            <a:r>
              <a:rPr b="0" lang="en" sz="2400">
                <a:solidFill>
                  <a:schemeClr val="accent5"/>
                </a:solidFill>
              </a:rPr>
              <a:t>South Korea’s presidential residence</a:t>
            </a:r>
            <a:r>
              <a:rPr b="0" lang="en" sz="2400"/>
              <a:t> actually relates to a Korean phrase.</a:t>
            </a:r>
            <a:endParaRPr b="0" sz="2400"/>
          </a:p>
          <a:p>
            <a:pPr indent="0" lvl="0" marL="0" rtl="0">
              <a:spcBef>
                <a:spcPts val="1000"/>
              </a:spcBef>
              <a:spcAft>
                <a:spcPts val="1000"/>
              </a:spcAft>
              <a:buNone/>
            </a:pPr>
            <a:r>
              <a:rPr b="0" lang="en" sz="2400"/>
              <a:t>The official name in Korean, </a:t>
            </a:r>
            <a:r>
              <a:rPr b="0" i="1" lang="en" sz="2400"/>
              <a:t>Cheong Wa Dae</a:t>
            </a:r>
            <a:r>
              <a:rPr b="0" lang="en" sz="2400"/>
              <a:t>, literally means “pavillion of blue tiles”. </a:t>
            </a:r>
            <a:r>
              <a:rPr b="0" lang="en" sz="2400">
                <a:solidFill>
                  <a:schemeClr val="accent5"/>
                </a:solidFill>
              </a:rPr>
              <a:t>What’s it popularly called in English?</a:t>
            </a:r>
            <a:r>
              <a:rPr b="0" lang="en" sz="2400"/>
              <a:t> &lt;Picture on next slide&gt;</a:t>
            </a:r>
            <a:endParaRPr b="0" sz="2400"/>
          </a:p>
        </p:txBody>
      </p:sp>
      <p:pic>
        <p:nvPicPr>
          <p:cNvPr id="623" name="Google Shape;623;p96"/>
          <p:cNvPicPr preferRelativeResize="0"/>
          <p:nvPr/>
        </p:nvPicPr>
        <p:blipFill>
          <a:blip r:embed="rId3">
            <a:alphaModFix/>
          </a:blip>
          <a:stretch>
            <a:fillRect/>
          </a:stretch>
        </p:blipFill>
        <p:spPr>
          <a:xfrm>
            <a:off x="8245850" y="0"/>
            <a:ext cx="898151" cy="99107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pic>
        <p:nvPicPr>
          <p:cNvPr id="628" name="Google Shape;628;p97"/>
          <p:cNvPicPr preferRelativeResize="0"/>
          <p:nvPr/>
        </p:nvPicPr>
        <p:blipFill>
          <a:blip r:embed="rId3">
            <a:alphaModFix/>
          </a:blip>
          <a:stretch>
            <a:fillRect/>
          </a:stretch>
        </p:blipFill>
        <p:spPr>
          <a:xfrm>
            <a:off x="152400" y="313138"/>
            <a:ext cx="8839200" cy="421243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32" name="Shape 632"/>
        <p:cNvGrpSpPr/>
        <p:nvPr/>
      </p:nvGrpSpPr>
      <p:grpSpPr>
        <a:xfrm>
          <a:off x="0" y="0"/>
          <a:ext cx="0" cy="0"/>
          <a:chOff x="0" y="0"/>
          <a:chExt cx="0" cy="0"/>
        </a:xfrm>
      </p:grpSpPr>
      <p:pic>
        <p:nvPicPr>
          <p:cNvPr id="633" name="Google Shape;633;p9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634" name="Google Shape;634;p9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635" name="Google Shape;635;p98"/>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9"/>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The Blue House</a:t>
            </a:r>
            <a:endParaRPr>
              <a:solidFill>
                <a:schemeClr val="accent5"/>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00"/>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19</a:t>
            </a:r>
            <a:endParaRPr sz="2300">
              <a:solidFill>
                <a:srgbClr val="FF9900"/>
              </a:solidFill>
            </a:endParaRPr>
          </a:p>
          <a:p>
            <a:pPr indent="0" lvl="0" marL="0" rtl="0">
              <a:spcBef>
                <a:spcPts val="1600"/>
              </a:spcBef>
              <a:spcAft>
                <a:spcPts val="0"/>
              </a:spcAft>
              <a:buNone/>
            </a:pPr>
            <a:r>
              <a:rPr b="0" lang="en" sz="2100"/>
              <a:t>A bizarre incident occurred at the medals ceremony for the Women’s 75m trap event at the Arab Shooting Championships in Kuwait, in 2012.</a:t>
            </a:r>
            <a:endParaRPr b="0" sz="2100"/>
          </a:p>
          <a:p>
            <a:pPr indent="0" lvl="0" marL="0" rtl="0">
              <a:spcBef>
                <a:spcPts val="1000"/>
              </a:spcBef>
              <a:spcAft>
                <a:spcPts val="0"/>
              </a:spcAft>
              <a:buNone/>
            </a:pPr>
            <a:r>
              <a:rPr b="0" lang="en" sz="2100"/>
              <a:t>Kazakh gold medallist Maria Dmitrienko listened expressionless as the “national anthem” being played praised Kazakhstan’s prostitutes for being the “cleanest in the region - except, of course, for Turkmenistan’s” while asserting that other countries “have inferior potassium” and are “run by little girls”.</a:t>
            </a:r>
            <a:endParaRPr b="0" sz="2100"/>
          </a:p>
          <a:p>
            <a:pPr indent="0" lvl="0" marL="0" rtl="0">
              <a:spcBef>
                <a:spcPts val="1000"/>
              </a:spcBef>
              <a:spcAft>
                <a:spcPts val="1000"/>
              </a:spcAft>
              <a:buNone/>
            </a:pPr>
            <a:r>
              <a:rPr b="0" lang="en" sz="2100">
                <a:solidFill>
                  <a:schemeClr val="accent5"/>
                </a:solidFill>
              </a:rPr>
              <a:t>What happened?</a:t>
            </a:r>
            <a:endParaRPr b="0" sz="21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49" name="Shape 649"/>
        <p:cNvGrpSpPr/>
        <p:nvPr/>
      </p:nvGrpSpPr>
      <p:grpSpPr>
        <a:xfrm>
          <a:off x="0" y="0"/>
          <a:ext cx="0" cy="0"/>
          <a:chOff x="0" y="0"/>
          <a:chExt cx="0" cy="0"/>
        </a:xfrm>
      </p:grpSpPr>
      <p:pic>
        <p:nvPicPr>
          <p:cNvPr id="650" name="Google Shape;650;p10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651" name="Google Shape;651;p10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652" name="Google Shape;652;p101"/>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9" name="Shape 129"/>
        <p:cNvGrpSpPr/>
        <p:nvPr/>
      </p:nvGrpSpPr>
      <p:grpSpPr>
        <a:xfrm>
          <a:off x="0" y="0"/>
          <a:ext cx="0" cy="0"/>
          <a:chOff x="0" y="0"/>
          <a:chExt cx="0" cy="0"/>
        </a:xfrm>
      </p:grpSpPr>
      <p:pic>
        <p:nvPicPr>
          <p:cNvPr id="130" name="Google Shape;130;p2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31" name="Google Shape;131;p2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32" name="Google Shape;132;p21"/>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102"/>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They played a parody anthem from Borat</a:t>
            </a:r>
            <a:endParaRPr>
              <a:solidFill>
                <a:schemeClr val="accent5"/>
              </a:solidFill>
            </a:endParaRPr>
          </a:p>
        </p:txBody>
      </p:sp>
      <p:pic>
        <p:nvPicPr>
          <p:cNvPr descr="KAZAKHSTAN'S sport stars were left in shock after their national anthem was replaced at a medal ceremony — by the spoof version from movie comedy Borat.&#10;&#10;The side-splitting ditty from Sacha Baron Cohen's hit flick includes the lines &quot;Kazakhstan's prostitutes cleanest in region&quot; and calls other nations &quot;run by little girls&quot;.&#10;&#10;It was mistakenly played at a ceremony for the central Asian nation's shooting team in Kuwait.&#10;&#10;Footage from the presentation shows confused gold medallist Maria Dmitrienko listening to the anthem before grinning.&#10;&#10;The Kazakh team's coach revealed organisers accidentally downloaded the wrong anthem from the net. &#10;&#10;source: http://www.thesun.co.uk/sol/homepage/news/4215643/Borat-national-anthem-plays-at-Kazakhstan-medal-ceremony.html" id="658" name="Google Shape;658;p102" title="Borat's Kazakhstan Anthem at sports event in Kuwait (with lyrics)">
            <a:hlinkClick r:id="rId3"/>
          </p:cNvPr>
          <p:cNvPicPr preferRelativeResize="0"/>
          <p:nvPr/>
        </p:nvPicPr>
        <p:blipFill>
          <a:blip r:embed="rId4">
            <a:alphaModFix/>
          </a:blip>
          <a:stretch>
            <a:fillRect/>
          </a:stretch>
        </p:blipFill>
        <p:spPr>
          <a:xfrm>
            <a:off x="2824875" y="2482450"/>
            <a:ext cx="3548050" cy="26610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103"/>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20</a:t>
            </a:r>
            <a:endParaRPr sz="2300">
              <a:solidFill>
                <a:srgbClr val="FF9900"/>
              </a:solidFill>
            </a:endParaRPr>
          </a:p>
          <a:p>
            <a:pPr indent="0" lvl="0" marL="0" rtl="0">
              <a:spcBef>
                <a:spcPts val="1600"/>
              </a:spcBef>
              <a:spcAft>
                <a:spcPts val="0"/>
              </a:spcAft>
              <a:buNone/>
            </a:pPr>
            <a:r>
              <a:rPr b="0" lang="en" sz="2400"/>
              <a:t>Digital and home delivery subscribers of the </a:t>
            </a:r>
            <a:r>
              <a:rPr b="0" lang="en" sz="2400">
                <a:solidFill>
                  <a:schemeClr val="accent5"/>
                </a:solidFill>
              </a:rPr>
              <a:t>New York Times</a:t>
            </a:r>
            <a:r>
              <a:rPr b="0" lang="en" sz="2400"/>
              <a:t> (popularly known just as the Times) can view articles dating all the way back to 150 years, just as they were seen in the actual newspaper, transporting you to that era.</a:t>
            </a:r>
            <a:endParaRPr b="0" sz="2400"/>
          </a:p>
          <a:p>
            <a:pPr indent="0" lvl="0" marL="0" rtl="0">
              <a:spcBef>
                <a:spcPts val="1000"/>
              </a:spcBef>
              <a:spcAft>
                <a:spcPts val="0"/>
              </a:spcAft>
              <a:buNone/>
            </a:pPr>
            <a:r>
              <a:rPr b="0" lang="en" sz="2400"/>
              <a:t>&lt;Picture on next slide&gt;</a:t>
            </a:r>
            <a:endParaRPr b="0" sz="2400"/>
          </a:p>
          <a:p>
            <a:pPr indent="0" lvl="0" marL="0" rtl="0">
              <a:spcBef>
                <a:spcPts val="1000"/>
              </a:spcBef>
              <a:spcAft>
                <a:spcPts val="1000"/>
              </a:spcAft>
              <a:buNone/>
            </a:pPr>
            <a:r>
              <a:rPr b="0" lang="en" sz="2400">
                <a:solidFill>
                  <a:schemeClr val="accent5"/>
                </a:solidFill>
              </a:rPr>
              <a:t>What is this product very aptly named?</a:t>
            </a:r>
            <a:endParaRPr b="0" sz="2400">
              <a:solidFill>
                <a:schemeClr val="accent5"/>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pic>
        <p:nvPicPr>
          <p:cNvPr id="668" name="Google Shape;668;p104"/>
          <p:cNvPicPr preferRelativeResize="0"/>
          <p:nvPr/>
        </p:nvPicPr>
        <p:blipFill>
          <a:blip r:embed="rId3">
            <a:alphaModFix/>
          </a:blip>
          <a:stretch>
            <a:fillRect/>
          </a:stretch>
        </p:blipFill>
        <p:spPr>
          <a:xfrm>
            <a:off x="152400" y="152400"/>
            <a:ext cx="8839201" cy="4764882"/>
          </a:xfrm>
          <a:prstGeom prst="rect">
            <a:avLst/>
          </a:prstGeom>
          <a:noFill/>
          <a:ln>
            <a:noFill/>
          </a:ln>
        </p:spPr>
      </p:pic>
      <p:sp>
        <p:nvSpPr>
          <p:cNvPr id="669" name="Google Shape;669;p104"/>
          <p:cNvSpPr/>
          <p:nvPr/>
        </p:nvSpPr>
        <p:spPr>
          <a:xfrm>
            <a:off x="3211550" y="188175"/>
            <a:ext cx="2208000" cy="363900"/>
          </a:xfrm>
          <a:prstGeom prst="rect">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73" name="Shape 673"/>
        <p:cNvGrpSpPr/>
        <p:nvPr/>
      </p:nvGrpSpPr>
      <p:grpSpPr>
        <a:xfrm>
          <a:off x="0" y="0"/>
          <a:ext cx="0" cy="0"/>
          <a:chOff x="0" y="0"/>
          <a:chExt cx="0" cy="0"/>
        </a:xfrm>
      </p:grpSpPr>
      <p:pic>
        <p:nvPicPr>
          <p:cNvPr id="674" name="Google Shape;674;p10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675" name="Google Shape;675;p105"/>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676" name="Google Shape;676;p105"/>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10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The TimesMachine</a:t>
            </a:r>
            <a:endParaRPr>
              <a:solidFill>
                <a:schemeClr val="accent5"/>
              </a:solidFill>
            </a:endParaRPr>
          </a:p>
        </p:txBody>
      </p:sp>
      <p:pic>
        <p:nvPicPr>
          <p:cNvPr id="682" name="Google Shape;682;p106"/>
          <p:cNvPicPr preferRelativeResize="0"/>
          <p:nvPr/>
        </p:nvPicPr>
        <p:blipFill>
          <a:blip r:embed="rId3">
            <a:alphaModFix/>
          </a:blip>
          <a:stretch>
            <a:fillRect/>
          </a:stretch>
        </p:blipFill>
        <p:spPr>
          <a:xfrm>
            <a:off x="1014413" y="2024063"/>
            <a:ext cx="7115175" cy="10953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107"/>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21</a:t>
            </a:r>
            <a:endParaRPr sz="2300">
              <a:solidFill>
                <a:srgbClr val="FF9900"/>
              </a:solidFill>
            </a:endParaRPr>
          </a:p>
          <a:p>
            <a:pPr indent="0" lvl="0" marL="0" rtl="0">
              <a:spcBef>
                <a:spcPts val="1600"/>
              </a:spcBef>
              <a:spcAft>
                <a:spcPts val="0"/>
              </a:spcAft>
              <a:buNone/>
            </a:pPr>
            <a:r>
              <a:rPr b="0" lang="en" sz="2100"/>
              <a:t>Researchers in 2012 discovered a new species of ant not in some far-off tropic, but right in the middle of New York City, living in the medians between 63rd and 76th streets.</a:t>
            </a:r>
            <a:endParaRPr b="0" sz="2100"/>
          </a:p>
          <a:p>
            <a:pPr indent="0" lvl="0" marL="0" rtl="0">
              <a:spcBef>
                <a:spcPts val="1000"/>
              </a:spcBef>
              <a:spcAft>
                <a:spcPts val="0"/>
              </a:spcAft>
              <a:buNone/>
            </a:pPr>
            <a:r>
              <a:rPr b="0" lang="en" sz="2100"/>
              <a:t>They believed the ant may have evolved due to its isolation in NYC, adapting to the drier, urban environment. It may even have a taste for junk food - one scientist noted high amounts of carbon in its body, a symptom of a high corn-syrup diet from New York’s junk food.</a:t>
            </a:r>
            <a:endParaRPr b="0" sz="2100"/>
          </a:p>
          <a:p>
            <a:pPr indent="0" lvl="0" marL="0" rtl="0">
              <a:spcBef>
                <a:spcPts val="1000"/>
              </a:spcBef>
              <a:spcAft>
                <a:spcPts val="1000"/>
              </a:spcAft>
              <a:buNone/>
            </a:pPr>
            <a:r>
              <a:rPr b="0" lang="en" sz="2100"/>
              <a:t>Newspapers had a blast reporting this, and </a:t>
            </a:r>
            <a:r>
              <a:rPr b="0" lang="en" sz="2100">
                <a:solidFill>
                  <a:schemeClr val="accent5"/>
                </a:solidFill>
              </a:rPr>
              <a:t>punnily named it X, after New York’s most famous borough</a:t>
            </a:r>
            <a:r>
              <a:rPr b="0" lang="en" sz="2100"/>
              <a:t>.</a:t>
            </a:r>
            <a:endParaRPr b="0" sz="21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691" name="Shape 691"/>
        <p:cNvGrpSpPr/>
        <p:nvPr/>
      </p:nvGrpSpPr>
      <p:grpSpPr>
        <a:xfrm>
          <a:off x="0" y="0"/>
          <a:ext cx="0" cy="0"/>
          <a:chOff x="0" y="0"/>
          <a:chExt cx="0" cy="0"/>
        </a:xfrm>
      </p:grpSpPr>
      <p:pic>
        <p:nvPicPr>
          <p:cNvPr id="692" name="Google Shape;692;p10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693" name="Google Shape;693;p108"/>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694" name="Google Shape;694;p108"/>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9"/>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accent5"/>
                </a:solidFill>
              </a:rPr>
              <a:t>Manhattant</a:t>
            </a:r>
            <a:endParaRPr>
              <a:solidFill>
                <a:schemeClr val="accent5"/>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110"/>
          <p:cNvSpPr txBox="1"/>
          <p:nvPr>
            <p:ph type="title"/>
          </p:nvPr>
        </p:nvSpPr>
        <p:spPr>
          <a:xfrm>
            <a:off x="283099" y="712150"/>
            <a:ext cx="8360400" cy="3835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300">
                <a:solidFill>
                  <a:srgbClr val="FF9900"/>
                </a:solidFill>
              </a:rPr>
              <a:t>Question 22</a:t>
            </a:r>
            <a:endParaRPr sz="2300">
              <a:solidFill>
                <a:srgbClr val="FF9900"/>
              </a:solidFill>
            </a:endParaRPr>
          </a:p>
          <a:p>
            <a:pPr indent="0" lvl="0" marL="0" rtl="0">
              <a:spcBef>
                <a:spcPts val="1600"/>
              </a:spcBef>
              <a:spcAft>
                <a:spcPts val="0"/>
              </a:spcAft>
              <a:buNone/>
            </a:pPr>
            <a:r>
              <a:rPr b="0" lang="en" sz="2100"/>
              <a:t>As part of a BBC Series, “The Secrets of Your Food”, Michael Mosley went into the composition of chocolate, trying to find out why it was so universally popular.</a:t>
            </a:r>
            <a:endParaRPr b="0" sz="2100"/>
          </a:p>
          <a:p>
            <a:pPr indent="0" lvl="0" marL="0" rtl="0">
              <a:spcBef>
                <a:spcPts val="1000"/>
              </a:spcBef>
              <a:spcAft>
                <a:spcPts val="1000"/>
              </a:spcAft>
              <a:buNone/>
            </a:pPr>
            <a:r>
              <a:rPr b="0" lang="en" sz="2100"/>
              <a:t>Of the many hypotheses, one theory is about </a:t>
            </a:r>
            <a:r>
              <a:rPr b="0" lang="en" sz="2100">
                <a:solidFill>
                  <a:schemeClr val="accent5"/>
                </a:solidFill>
              </a:rPr>
              <a:t>chocolate’s similarity to X</a:t>
            </a:r>
            <a:r>
              <a:rPr b="0" lang="en" sz="2100"/>
              <a:t> - X has 4% fat and 8% sugar, chocolate 11% and 22%, respectively. This 1:2 ratio of fat and sugar, is rare among foods, and it could be that when eating chocolate (or other foods with these ratios, like biscuits and doughnuts), we’re recapturing the taste, and sense of closeness we got from X, one of the first foods we all had. </a:t>
            </a:r>
            <a:r>
              <a:rPr b="0" lang="en" sz="2100">
                <a:solidFill>
                  <a:schemeClr val="accent5"/>
                </a:solidFill>
              </a:rPr>
              <a:t>What’s X?</a:t>
            </a:r>
            <a:endParaRPr b="0" sz="2100">
              <a:solidFill>
                <a:schemeClr val="accent5"/>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08" name="Shape 708"/>
        <p:cNvGrpSpPr/>
        <p:nvPr/>
      </p:nvGrpSpPr>
      <p:grpSpPr>
        <a:xfrm>
          <a:off x="0" y="0"/>
          <a:ext cx="0" cy="0"/>
          <a:chOff x="0" y="0"/>
          <a:chExt cx="0" cy="0"/>
        </a:xfrm>
      </p:grpSpPr>
      <p:pic>
        <p:nvPicPr>
          <p:cNvPr id="709" name="Google Shape;709;p11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710" name="Google Shape;710;p11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711" name="Google Shape;711;p111"/>
          <p:cNvSpPr txBox="1"/>
          <p:nvPr/>
        </p:nvSpPr>
        <p:spPr>
          <a:xfrm>
            <a:off x="2855550" y="2190447"/>
            <a:ext cx="34329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Hide your answers!</a:t>
            </a:r>
            <a:endParaRPr b="1" sz="3000">
              <a:solidFill>
                <a:schemeClr val="lt2"/>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